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6"/>
  </p:notesMasterIdLst>
  <p:sldIdLst>
    <p:sldId id="256" r:id="rId2"/>
    <p:sldId id="263" r:id="rId3"/>
    <p:sldId id="264" r:id="rId4"/>
    <p:sldId id="265" r:id="rId5"/>
    <p:sldId id="273" r:id="rId6"/>
    <p:sldId id="275" r:id="rId7"/>
    <p:sldId id="278" r:id="rId8"/>
    <p:sldId id="277"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7" r:id="rId27"/>
    <p:sldId id="298" r:id="rId28"/>
    <p:sldId id="299" r:id="rId29"/>
    <p:sldId id="301" r:id="rId30"/>
    <p:sldId id="302" r:id="rId31"/>
    <p:sldId id="308" r:id="rId32"/>
    <p:sldId id="306" r:id="rId33"/>
    <p:sldId id="261" r:id="rId34"/>
    <p:sldId id="30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9A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21" autoAdjust="0"/>
    <p:restoredTop sz="59672" autoAdjust="0"/>
  </p:normalViewPr>
  <p:slideViewPr>
    <p:cSldViewPr snapToGrid="0" showGuides="1">
      <p:cViewPr varScale="1">
        <p:scale>
          <a:sx n="68" d="100"/>
          <a:sy n="68" d="100"/>
        </p:scale>
        <p:origin x="2580" y="78"/>
      </p:cViewPr>
      <p:guideLst>
        <p:guide orient="horz" pos="2160"/>
        <p:guide pos="2880"/>
      </p:guideLst>
    </p:cSldViewPr>
  </p:slideViewPr>
  <p:outlineViewPr>
    <p:cViewPr>
      <p:scale>
        <a:sx n="33" d="100"/>
        <a:sy n="33" d="100"/>
      </p:scale>
      <p:origin x="0" y="-7914"/>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20818-9DA8-4D27-8923-1F1A9845DE25}" type="datetimeFigureOut">
              <a:rPr lang="en-US" smtClean="0"/>
              <a:t>3/31/2020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81A65-CAA4-49C1-9B8A-012C73A4F4FF}" type="slidenum">
              <a:rPr lang="en-US" smtClean="0"/>
              <a:t>‹#›</a:t>
            </a:fld>
            <a:endParaRPr lang="en-US" dirty="0"/>
          </a:p>
        </p:txBody>
      </p:sp>
    </p:spTree>
    <p:extLst>
      <p:ext uri="{BB962C8B-B14F-4D97-AF65-F5344CB8AC3E}">
        <p14:creationId xmlns:p14="http://schemas.microsoft.com/office/powerpoint/2010/main" val="1893469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Hello, I’m Jennifer Fishburn and I am a horticulture educator for the University of Illinois Extension.</a:t>
            </a:r>
          </a:p>
          <a:p>
            <a:endParaRPr lang="en-US" baseline="0" dirty="0" smtClean="0"/>
          </a:p>
          <a:p>
            <a:r>
              <a:rPr lang="en-US" baseline="0" dirty="0" smtClean="0"/>
              <a:t>Today, I am going to talk about growing culinary herbs that you can enjoy using in food dishes.  </a:t>
            </a:r>
          </a:p>
          <a:p>
            <a:endParaRPr lang="en-US" baseline="0" dirty="0" smtClean="0"/>
          </a:p>
          <a:p>
            <a:r>
              <a:rPr lang="en-US" baseline="0" dirty="0" smtClean="0"/>
              <a:t>And as an extra benefit these herbs are also enjoyed by pollinators.</a:t>
            </a:r>
            <a:endParaRPr lang="en-US" baseline="0" dirty="0"/>
          </a:p>
        </p:txBody>
      </p:sp>
      <p:sp>
        <p:nvSpPr>
          <p:cNvPr id="4" name="Slide Number Placeholder 3"/>
          <p:cNvSpPr>
            <a:spLocks noGrp="1"/>
          </p:cNvSpPr>
          <p:nvPr>
            <p:ph type="sldNum" sz="quarter" idx="10"/>
          </p:nvPr>
        </p:nvSpPr>
        <p:spPr/>
        <p:txBody>
          <a:bodyPr/>
          <a:lstStyle/>
          <a:p>
            <a:fld id="{26581A65-CAA4-49C1-9B8A-012C73A4F4FF}" type="slidenum">
              <a:rPr lang="en-US" smtClean="0"/>
              <a:t>1</a:t>
            </a:fld>
            <a:endParaRPr lang="en-US" dirty="0"/>
          </a:p>
        </p:txBody>
      </p:sp>
    </p:spTree>
    <p:extLst>
      <p:ext uri="{BB962C8B-B14F-4D97-AF65-F5344CB8AC3E}">
        <p14:creationId xmlns:p14="http://schemas.microsoft.com/office/powerpoint/2010/main" val="1164269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r>
              <a:rPr lang="en-US" altLang="en-US" dirty="0" smtClean="0"/>
              <a:t>Borage is an annual herb that grows best in a sunny, dry location.</a:t>
            </a:r>
            <a:r>
              <a:rPr lang="en-US" altLang="en-US" baseline="0" dirty="0" smtClean="0"/>
              <a:t> This</a:t>
            </a:r>
            <a:r>
              <a:rPr lang="en-US" altLang="en-US" dirty="0" smtClean="0"/>
              <a:t> 2 feet tall</a:t>
            </a:r>
            <a:r>
              <a:rPr lang="en-US" altLang="en-US" baseline="0" dirty="0" smtClean="0"/>
              <a:t> plant can tolerate poor, dry soils.</a:t>
            </a:r>
          </a:p>
          <a:p>
            <a:r>
              <a:rPr lang="en-US" altLang="en-US" baseline="0" dirty="0" smtClean="0"/>
              <a:t>Start from seed after danger of frost</a:t>
            </a: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edible leaves and</a:t>
            </a:r>
            <a:r>
              <a:rPr lang="en-US" altLang="en-US" baseline="0" dirty="0" smtClean="0"/>
              <a:t> stems have bristly hairs. </a:t>
            </a:r>
            <a:r>
              <a:rPr lang="en-US" altLang="en-US" dirty="0" smtClean="0"/>
              <a:t>Finely</a:t>
            </a:r>
            <a:r>
              <a:rPr lang="en-US" altLang="en-US" baseline="0" dirty="0" smtClean="0"/>
              <a:t> shredded b</a:t>
            </a:r>
            <a:r>
              <a:rPr lang="en-US" altLang="en-US" dirty="0" smtClean="0"/>
              <a:t>orage leaves taste like cucumbers</a:t>
            </a:r>
            <a:r>
              <a:rPr lang="en-US" altLang="en-US" baseline="0" dirty="0" smtClean="0"/>
              <a:t> and </a:t>
            </a:r>
            <a:r>
              <a:rPr lang="en-US" altLang="en-US" dirty="0" smtClean="0"/>
              <a:t>are</a:t>
            </a:r>
            <a:r>
              <a:rPr lang="en-US" altLang="en-US" baseline="0" dirty="0" smtClean="0"/>
              <a:t> used in</a:t>
            </a:r>
            <a:r>
              <a:rPr lang="en-US" altLang="en-US" dirty="0" smtClean="0"/>
              <a:t> salads, cold drinks. Young</a:t>
            </a:r>
            <a:r>
              <a:rPr lang="en-US" altLang="en-US" baseline="0" dirty="0" smtClean="0"/>
              <a:t> leaves can be boiled. </a:t>
            </a:r>
          </a:p>
          <a:p>
            <a:r>
              <a:rPr lang="en-US" altLang="en-US" dirty="0" smtClean="0"/>
              <a:t>Borage</a:t>
            </a:r>
            <a:r>
              <a:rPr lang="en-US" altLang="en-US" baseline="0" dirty="0" smtClean="0"/>
              <a:t>’s blue f</a:t>
            </a:r>
            <a:r>
              <a:rPr lang="en-US" altLang="en-US" dirty="0" smtClean="0"/>
              <a:t>lowers</a:t>
            </a:r>
            <a:r>
              <a:rPr lang="en-US" altLang="en-US" baseline="0" dirty="0" smtClean="0"/>
              <a:t> make an attractive garnish either fresh or candied. The flowers are also attractive to bees and butterflies.</a:t>
            </a: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Borage self sows easily.</a:t>
            </a:r>
            <a:r>
              <a:rPr lang="en-US" altLang="en-US" baseline="0" dirty="0" smtClean="0"/>
              <a:t>  </a:t>
            </a:r>
            <a:r>
              <a:rPr lang="en-US" altLang="en-US" dirty="0" smtClean="0"/>
              <a:t>If</a:t>
            </a:r>
            <a:r>
              <a:rPr lang="en-US" altLang="en-US" baseline="0" dirty="0" smtClean="0"/>
              <a:t> seeds are allowed to shatter, they will come up in the same location year after year.</a:t>
            </a:r>
          </a:p>
          <a:p>
            <a:endParaRPr lang="en-US" altLang="en-US" dirty="0" smtClean="0"/>
          </a:p>
        </p:txBody>
      </p:sp>
      <p:sp>
        <p:nvSpPr>
          <p:cNvPr id="38916"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6B37B841-9CD6-469C-87DF-862C0327BB3E}" type="slidenum">
              <a:rPr lang="en-US" altLang="en-US" sz="1200" b="0" i="0" smtClean="0">
                <a:solidFill>
                  <a:schemeClr val="tx1"/>
                </a:solidFill>
                <a:latin typeface="Times New Roman" panose="02020603050405020304" pitchFamily="18" charset="0"/>
              </a:rPr>
              <a:pPr/>
              <a:t>10</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561692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r>
              <a:rPr lang="en-US" altLang="en-US" dirty="0" smtClean="0"/>
              <a:t>Chives are a perennial herb growing up to 18 inches</a:t>
            </a:r>
            <a:r>
              <a:rPr lang="en-US" altLang="en-US" baseline="0" dirty="0" smtClean="0"/>
              <a:t> tall.</a:t>
            </a:r>
          </a:p>
          <a:p>
            <a:r>
              <a:rPr lang="en-US" altLang="en-US" baseline="0" dirty="0" smtClean="0"/>
              <a:t>Chives is easy to divide and share with fellow gardeners.</a:t>
            </a:r>
          </a:p>
          <a:p>
            <a:r>
              <a:rPr lang="en-US" altLang="en-US" dirty="0" smtClean="0"/>
              <a:t>Common chives</a:t>
            </a:r>
            <a:r>
              <a:rPr lang="en-US" altLang="en-US" baseline="0" dirty="0" smtClean="0"/>
              <a:t> have </a:t>
            </a:r>
            <a:r>
              <a:rPr lang="en-US" altLang="en-US" dirty="0" smtClean="0"/>
              <a:t>globe shaped pink- purple flowers, while garlic chives have white flowers.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Bumblebees,</a:t>
            </a:r>
            <a:r>
              <a:rPr lang="en-US" altLang="en-US" baseline="0" dirty="0" smtClean="0"/>
              <a:t> l</a:t>
            </a:r>
            <a:r>
              <a:rPr lang="en-US" altLang="en-US" dirty="0" smtClean="0"/>
              <a:t>eafcutter</a:t>
            </a:r>
            <a:r>
              <a:rPr lang="en-US" altLang="en-US" baseline="0" dirty="0" smtClean="0"/>
              <a:t> bees, mason bees and honeybees are attracted to chive flowers.</a:t>
            </a:r>
            <a:endParaRPr lang="en-US" altLang="en-US" dirty="0" smtClean="0"/>
          </a:p>
          <a:p>
            <a:r>
              <a:rPr lang="en-US" altLang="en-US" dirty="0" smtClean="0"/>
              <a:t>After flowering, cut the entire plant</a:t>
            </a:r>
            <a:r>
              <a:rPr lang="en-US" altLang="en-US" baseline="0" dirty="0" smtClean="0"/>
              <a:t> back to about two inches tall. This will encourage regrowth.</a:t>
            </a:r>
            <a:endParaRPr lang="en-US" altLang="en-US" dirty="0" smtClean="0"/>
          </a:p>
          <a:p>
            <a:r>
              <a:rPr lang="en-US" altLang="en-US" dirty="0" smtClean="0"/>
              <a:t>Avoid</a:t>
            </a:r>
            <a:r>
              <a:rPr lang="en-US" altLang="en-US" baseline="0" dirty="0" smtClean="0"/>
              <a:t> allowing g</a:t>
            </a:r>
            <a:r>
              <a:rPr lang="en-US" altLang="en-US" dirty="0" smtClean="0"/>
              <a:t>arlic chives to self sow as they</a:t>
            </a:r>
            <a:r>
              <a:rPr lang="en-US" altLang="en-US" baseline="0" dirty="0" smtClean="0"/>
              <a:t> </a:t>
            </a:r>
            <a:r>
              <a:rPr lang="en-US" altLang="en-US" dirty="0" smtClean="0"/>
              <a:t>will spread uncontrollable.</a:t>
            </a:r>
          </a:p>
          <a:p>
            <a:r>
              <a:rPr lang="en-US" altLang="en-US" dirty="0" smtClean="0"/>
              <a:t>Common chives</a:t>
            </a:r>
            <a:r>
              <a:rPr lang="en-US" altLang="en-US" baseline="0" dirty="0" smtClean="0"/>
              <a:t> have a m</a:t>
            </a:r>
            <a:r>
              <a:rPr lang="en-US" altLang="en-US" dirty="0" smtClean="0"/>
              <a:t>ild onion flavor and make a good addition to salads, soups, vegetables, sauces and potato salad.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Flower heads</a:t>
            </a:r>
            <a:r>
              <a:rPr lang="en-US" altLang="en-US" baseline="0" dirty="0" smtClean="0"/>
              <a:t> are </a:t>
            </a:r>
            <a:r>
              <a:rPr lang="en-US" altLang="en-US" dirty="0" smtClean="0"/>
              <a:t>used as a garnish for soups and salads.</a:t>
            </a:r>
          </a:p>
          <a:p>
            <a:r>
              <a:rPr lang="en-US" altLang="en-US" dirty="0" smtClean="0"/>
              <a:t>Garlic chives has a mild garlic</a:t>
            </a:r>
            <a:r>
              <a:rPr lang="en-US" altLang="en-US" baseline="0" dirty="0" smtClean="0"/>
              <a:t> flavor.</a:t>
            </a:r>
            <a:endParaRPr lang="en-US" altLang="en-US" dirty="0" smtClean="0"/>
          </a:p>
          <a:p>
            <a:endParaRPr lang="en-US" altLang="en-US" dirty="0" smtClean="0"/>
          </a:p>
        </p:txBody>
      </p:sp>
      <p:sp>
        <p:nvSpPr>
          <p:cNvPr id="40964"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B4ABF943-B0FB-4BB7-85BA-A3D078E2D9C7}" type="slidenum">
              <a:rPr lang="en-US" altLang="en-US" sz="1200" b="0" i="0" smtClean="0">
                <a:solidFill>
                  <a:schemeClr val="tx1"/>
                </a:solidFill>
                <a:latin typeface="Times New Roman" panose="02020603050405020304" pitchFamily="18" charset="0"/>
              </a:rPr>
              <a:pPr/>
              <a:t>11</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14946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altLang="en-US" dirty="0" smtClean="0"/>
              <a:t>Dill is an</a:t>
            </a:r>
            <a:r>
              <a:rPr lang="en-US" altLang="en-US" baseline="0" dirty="0" smtClean="0"/>
              <a:t> annual herb that grows 2 to 4 feet tall.</a:t>
            </a:r>
            <a:endParaRPr lang="en-US" altLang="en-US" dirty="0" smtClean="0"/>
          </a:p>
          <a:p>
            <a:r>
              <a:rPr lang="en-US" altLang="en-US" dirty="0" smtClean="0"/>
              <a:t>Dill is easy to grow from seed.</a:t>
            </a:r>
          </a:p>
          <a:p>
            <a:r>
              <a:rPr lang="en-US" altLang="en-US" dirty="0" smtClean="0"/>
              <a:t>Dill</a:t>
            </a:r>
            <a:r>
              <a:rPr lang="en-US" altLang="en-US" baseline="0" dirty="0" smtClean="0"/>
              <a:t> is an a</a:t>
            </a:r>
            <a:r>
              <a:rPr lang="en-US" altLang="en-US" dirty="0" smtClean="0"/>
              <a:t>nnual,</a:t>
            </a:r>
            <a:r>
              <a:rPr lang="en-US" altLang="en-US" baseline="0" dirty="0" smtClean="0"/>
              <a:t> flowering then bolting, going to seed, during hot dry weather. </a:t>
            </a:r>
          </a:p>
          <a:p>
            <a:r>
              <a:rPr lang="en-US" altLang="en-US" baseline="0" dirty="0" smtClean="0"/>
              <a:t>The</a:t>
            </a:r>
            <a:r>
              <a:rPr lang="en-US" altLang="en-US" dirty="0" smtClean="0"/>
              <a:t> yellow flowers are</a:t>
            </a:r>
            <a:r>
              <a:rPr lang="en-US" altLang="en-US" baseline="0" dirty="0" smtClean="0"/>
              <a:t> attractive to bees and butterflies. </a:t>
            </a:r>
          </a:p>
          <a:p>
            <a:r>
              <a:rPr lang="en-US" altLang="en-US" baseline="0" dirty="0" smtClean="0"/>
              <a:t>Swallowtail butterflies will lay their eggs on dill and the larvae enjoy munching on the foliage.</a:t>
            </a:r>
            <a:endParaRPr lang="en-US" altLang="en-US" dirty="0" smtClean="0"/>
          </a:p>
          <a:p>
            <a:r>
              <a:rPr lang="en-US" altLang="en-US" dirty="0" smtClean="0"/>
              <a:t>Remove seed heads when</a:t>
            </a:r>
            <a:r>
              <a:rPr lang="en-US" altLang="en-US" baseline="0" dirty="0" smtClean="0"/>
              <a:t> seeds turn light brown, as dill self-seeds easily.</a:t>
            </a:r>
          </a:p>
          <a:p>
            <a:r>
              <a:rPr lang="en-US" altLang="en-US" dirty="0" smtClean="0"/>
              <a:t>To</a:t>
            </a:r>
            <a:r>
              <a:rPr lang="en-US" altLang="en-US" baseline="0" dirty="0" smtClean="0"/>
              <a:t> dry, h</a:t>
            </a:r>
            <a:r>
              <a:rPr lang="en-US" altLang="en-US" dirty="0" smtClean="0"/>
              <a:t>ang seed heads upside down in paper bags.</a:t>
            </a:r>
          </a:p>
          <a:p>
            <a:r>
              <a:rPr lang="en-US" altLang="en-US" dirty="0" smtClean="0"/>
              <a:t>Leaves</a:t>
            </a:r>
            <a:r>
              <a:rPr lang="en-US" altLang="en-US" i="1" baseline="0" dirty="0" smtClean="0"/>
              <a:t> </a:t>
            </a:r>
            <a:r>
              <a:rPr lang="en-US" altLang="en-US" dirty="0" smtClean="0"/>
              <a:t>can be used fresh or dried. Used in egg</a:t>
            </a:r>
            <a:r>
              <a:rPr lang="en-US" altLang="en-US" baseline="0" dirty="0" smtClean="0"/>
              <a:t> dishes, with rice, potato dishes, fish, chicken, on leafy green salads.</a:t>
            </a:r>
            <a:endParaRPr lang="en-US" altLang="en-US" dirty="0" smtClean="0"/>
          </a:p>
          <a:p>
            <a:r>
              <a:rPr lang="en-US" altLang="en-US" dirty="0" smtClean="0"/>
              <a:t>Fresh flower heads and foliage can be used to flavor pickles.</a:t>
            </a:r>
          </a:p>
          <a:p>
            <a:endParaRPr lang="en-US" altLang="en-US" dirty="0" smtClean="0"/>
          </a:p>
          <a:p>
            <a:endParaRPr lang="en-US" altLang="en-US" dirty="0" smtClean="0"/>
          </a:p>
        </p:txBody>
      </p:sp>
      <p:sp>
        <p:nvSpPr>
          <p:cNvPr id="43012"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66238FDF-5F46-446D-AA6A-F1EEBEE5F398}" type="slidenum">
              <a:rPr lang="en-US" altLang="en-US" sz="1200" b="0" i="0" smtClean="0">
                <a:solidFill>
                  <a:schemeClr val="tx1"/>
                </a:solidFill>
                <a:latin typeface="Times New Roman" panose="02020603050405020304" pitchFamily="18" charset="0"/>
              </a:rPr>
              <a:pPr/>
              <a:t>12</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656256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r>
              <a:rPr lang="en-US" altLang="en-US" dirty="0" smtClean="0"/>
              <a:t>Fennel is a perennial herb growing 3 to 5 feet tall.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Flat heads of small yellow flowers that are attractive to solitary</a:t>
            </a:r>
            <a:r>
              <a:rPr lang="en-US" altLang="en-US" baseline="0" dirty="0" smtClean="0"/>
              <a:t> bees, bumblebees, mining bees,  hoverflies, lady bugs, lacewings, and honeybees.</a:t>
            </a:r>
            <a:endParaRPr lang="en-US" altLang="en-US" dirty="0" smtClean="0"/>
          </a:p>
          <a:p>
            <a:r>
              <a:rPr lang="en-US" altLang="en-US" dirty="0" smtClean="0"/>
              <a:t>The flowers are rich in nectar and pollen.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Swallowtail butterflies will also lay their eggs on fennel and the larvae eat the foliage.</a:t>
            </a:r>
            <a:endParaRPr lang="en-US" altLang="en-US" dirty="0" smtClean="0"/>
          </a:p>
          <a:p>
            <a:r>
              <a:rPr lang="en-US" altLang="en-US" dirty="0" smtClean="0"/>
              <a:t>Remove seed heads as</a:t>
            </a:r>
            <a:r>
              <a:rPr lang="en-US" altLang="en-US" baseline="0" dirty="0" smtClean="0"/>
              <a:t> they turn light brown and before they</a:t>
            </a:r>
            <a:r>
              <a:rPr lang="en-US" altLang="en-US" dirty="0" smtClean="0"/>
              <a:t> shatter, as fennel</a:t>
            </a:r>
            <a:r>
              <a:rPr lang="en-US" altLang="en-US" baseline="0" dirty="0" smtClean="0"/>
              <a:t> will</a:t>
            </a:r>
            <a:r>
              <a:rPr lang="en-US" altLang="en-US" dirty="0" smtClean="0"/>
              <a:t> self-sow easily.</a:t>
            </a:r>
          </a:p>
          <a:p>
            <a:r>
              <a:rPr lang="en-US" altLang="en-US" dirty="0" smtClean="0"/>
              <a:t>The</a:t>
            </a:r>
            <a:r>
              <a:rPr lang="en-US" altLang="en-US" baseline="0" dirty="0" smtClean="0"/>
              <a:t> foliage and seeds are a</a:t>
            </a:r>
            <a:r>
              <a:rPr lang="en-US" altLang="en-US" dirty="0" smtClean="0"/>
              <a:t>nise licorice flavored.</a:t>
            </a:r>
          </a:p>
          <a:p>
            <a:r>
              <a:rPr lang="en-US" altLang="en-US" dirty="0" smtClean="0"/>
              <a:t>The</a:t>
            </a:r>
            <a:r>
              <a:rPr lang="en-US" altLang="en-US" baseline="0" dirty="0" smtClean="0"/>
              <a:t> foliage can be used fresh or dried. The leaves make a nice addition to </a:t>
            </a:r>
            <a:r>
              <a:rPr lang="en-US" altLang="en-US" dirty="0" smtClean="0"/>
              <a:t>salads, potatoes, fish, cooked vegetables.</a:t>
            </a:r>
          </a:p>
          <a:p>
            <a:r>
              <a:rPr lang="en-US" altLang="en-US" dirty="0" smtClean="0"/>
              <a:t>Fennel</a:t>
            </a:r>
            <a:r>
              <a:rPr lang="en-US" altLang="en-US" baseline="0" dirty="0" smtClean="0"/>
              <a:t> s</a:t>
            </a:r>
            <a:r>
              <a:rPr lang="en-US" altLang="en-US" dirty="0" smtClean="0"/>
              <a:t>eeds</a:t>
            </a:r>
            <a:r>
              <a:rPr lang="en-US" altLang="en-US" baseline="0" dirty="0" smtClean="0"/>
              <a:t> are used in</a:t>
            </a:r>
            <a:r>
              <a:rPr lang="en-US" altLang="en-US" dirty="0" smtClean="0"/>
              <a:t> sausage.</a:t>
            </a:r>
          </a:p>
          <a:p>
            <a:endParaRPr lang="en-US" altLang="en-US" dirty="0" smtClean="0"/>
          </a:p>
        </p:txBody>
      </p:sp>
      <p:sp>
        <p:nvSpPr>
          <p:cNvPr id="45060"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F945A9D6-5F6F-4E3F-AC26-4B9392B89729}" type="slidenum">
              <a:rPr lang="en-US" altLang="en-US" sz="1200" b="0" i="0" smtClean="0">
                <a:solidFill>
                  <a:schemeClr val="tx1"/>
                </a:solidFill>
                <a:latin typeface="Times New Roman" panose="02020603050405020304" pitchFamily="18" charset="0"/>
              </a:rPr>
              <a:pPr/>
              <a:t>13</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074073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tLang="en-US" dirty="0" smtClean="0"/>
              <a:t>Anise</a:t>
            </a:r>
            <a:r>
              <a:rPr lang="en-US" altLang="en-US" baseline="0" dirty="0" smtClean="0"/>
              <a:t> hyssop, </a:t>
            </a:r>
            <a:r>
              <a:rPr lang="en-US" altLang="en-US" i="1" dirty="0" smtClean="0"/>
              <a:t>Agastache foeniculum</a:t>
            </a:r>
            <a:r>
              <a:rPr lang="en-US" altLang="en-US" dirty="0" smtClean="0"/>
              <a:t>, is a</a:t>
            </a:r>
            <a:r>
              <a:rPr lang="en-US" altLang="en-US" baseline="0" dirty="0" smtClean="0"/>
              <a:t> native plant that grows 2 to 4 feet tall.</a:t>
            </a:r>
          </a:p>
          <a:p>
            <a:r>
              <a:rPr lang="en-US" altLang="en-US" baseline="0" dirty="0" smtClean="0"/>
              <a:t>Plants grow best in moist soil, but once established will tolerate dry soil.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Blue or violet spike flowers are in bloom June to August. </a:t>
            </a:r>
          </a:p>
          <a:p>
            <a:r>
              <a:rPr lang="en-US" altLang="en-US" baseline="0" dirty="0" smtClean="0"/>
              <a:t>The deep throated flowers are attractive to longer tongued insects. Flowers can be covered with many different pollinating insects including b</a:t>
            </a:r>
            <a:r>
              <a:rPr lang="en-US" altLang="en-US" dirty="0" smtClean="0"/>
              <a:t>ees, butterflies, and hummingbirds.</a:t>
            </a:r>
          </a:p>
          <a:p>
            <a:r>
              <a:rPr lang="en-US" altLang="en-US" dirty="0" smtClean="0"/>
              <a:t>Strong</a:t>
            </a:r>
            <a:r>
              <a:rPr lang="en-US" altLang="en-US" baseline="0" dirty="0" smtClean="0"/>
              <a:t> flavored, l</a:t>
            </a:r>
            <a:r>
              <a:rPr lang="en-US" altLang="en-US" dirty="0" smtClean="0"/>
              <a:t>icorice mint</a:t>
            </a:r>
            <a:r>
              <a:rPr lang="en-US" altLang="en-US" baseline="0" dirty="0" smtClean="0"/>
              <a:t> leaves and flowers can be used in soups, salads, h</a:t>
            </a:r>
            <a:r>
              <a:rPr lang="en-US" altLang="en-US" dirty="0" smtClean="0"/>
              <a:t>erbal teas and jellies.</a:t>
            </a:r>
          </a:p>
          <a:p>
            <a:r>
              <a:rPr lang="en-US" altLang="en-US" baseline="0" dirty="0" smtClean="0"/>
              <a:t>There are several hybrids and cultivars. Most grown for their ornamental characteristics.  Pictured in the upper right is Kudos Mandarin, which is hardy to zone 5.</a:t>
            </a:r>
            <a:endParaRPr lang="en-US" altLang="en-US" dirty="0" smtClean="0"/>
          </a:p>
          <a:p>
            <a:endParaRPr lang="en-US" altLang="en-US" dirty="0" smtClean="0"/>
          </a:p>
        </p:txBody>
      </p:sp>
      <p:sp>
        <p:nvSpPr>
          <p:cNvPr id="47108"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FD4CA138-DBD6-43AA-81EF-245F8FEDACC6}" type="slidenum">
              <a:rPr lang="en-US" altLang="en-US" sz="1200" b="0" i="0" smtClean="0">
                <a:solidFill>
                  <a:schemeClr val="tx1"/>
                </a:solidFill>
                <a:latin typeface="Times New Roman" panose="02020603050405020304" pitchFamily="18" charset="0"/>
              </a:rPr>
              <a:pPr/>
              <a:t>14</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388217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r>
              <a:rPr lang="en-US" altLang="en-US" dirty="0" smtClean="0"/>
              <a:t>Lavender</a:t>
            </a:r>
            <a:r>
              <a:rPr lang="en-US" altLang="en-US" baseline="0" dirty="0" smtClean="0"/>
              <a:t> is a perennial that grows to around 2 feet tall.  </a:t>
            </a:r>
          </a:p>
          <a:p>
            <a:r>
              <a:rPr lang="en-US" altLang="en-US" baseline="0" dirty="0" smtClean="0"/>
              <a:t>The lavender p</a:t>
            </a:r>
            <a:r>
              <a:rPr lang="en-US" altLang="en-US" dirty="0" smtClean="0"/>
              <a:t>urple flowers bloom</a:t>
            </a:r>
            <a:r>
              <a:rPr lang="en-US" altLang="en-US" baseline="0" dirty="0" smtClean="0"/>
              <a:t> up to four weeks in mid-summer.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These nectar producing flowers attract bees and butterflies. ‘Grosso’ a French hybrid which is hardy to zone 6, has shown to have more nectar.</a:t>
            </a:r>
          </a:p>
          <a:p>
            <a:r>
              <a:rPr lang="en-US" altLang="en-US" dirty="0" smtClean="0"/>
              <a:t>Lavender does not like</a:t>
            </a:r>
            <a:r>
              <a:rPr lang="en-US" altLang="en-US" baseline="0" dirty="0" smtClean="0"/>
              <a:t> high humidity.</a:t>
            </a:r>
            <a:endParaRPr lang="en-US" altLang="en-US" dirty="0" smtClean="0"/>
          </a:p>
          <a:p>
            <a:r>
              <a:rPr lang="en-US" altLang="en-US" dirty="0" smtClean="0"/>
              <a:t>A</a:t>
            </a:r>
            <a:r>
              <a:rPr lang="en-US" altLang="en-US" baseline="0" dirty="0" smtClean="0"/>
              <a:t> commonly grown cultivar, </a:t>
            </a:r>
            <a:r>
              <a:rPr lang="en-US" altLang="en-US" dirty="0" smtClean="0"/>
              <a:t>‘</a:t>
            </a:r>
            <a:r>
              <a:rPr lang="en-US" altLang="en-US" dirty="0" err="1" smtClean="0"/>
              <a:t>Hidcote</a:t>
            </a:r>
            <a:r>
              <a:rPr lang="en-US" altLang="en-US" dirty="0" smtClean="0"/>
              <a:t>’ </a:t>
            </a:r>
            <a:r>
              <a:rPr lang="en-US" altLang="en-US" baseline="0" dirty="0" smtClean="0"/>
              <a:t>lavender is hardy to zone 4. </a:t>
            </a:r>
            <a:r>
              <a:rPr lang="en-US" altLang="en-US" dirty="0" smtClean="0"/>
              <a:t>While zone hardy, sometimes can be difficult to overwinter</a:t>
            </a:r>
            <a:r>
              <a:rPr lang="en-US" altLang="en-US" baseline="0" dirty="0" smtClean="0"/>
              <a:t> so be sure to p</a:t>
            </a:r>
            <a:r>
              <a:rPr lang="en-US" altLang="en-US" dirty="0" smtClean="0"/>
              <a:t>rovide</a:t>
            </a:r>
            <a:r>
              <a:rPr lang="en-US" altLang="en-US" baseline="0" dirty="0" smtClean="0"/>
              <a:t> w</a:t>
            </a:r>
            <a:r>
              <a:rPr lang="en-US" altLang="en-US" dirty="0" smtClean="0"/>
              <a:t>inter protection</a:t>
            </a:r>
          </a:p>
          <a:p>
            <a:r>
              <a:rPr lang="en-US" altLang="en-US" dirty="0" smtClean="0"/>
              <a:t>Lavender plants will benefit from a hard</a:t>
            </a:r>
            <a:r>
              <a:rPr lang="en-US" altLang="en-US" baseline="0" dirty="0" smtClean="0"/>
              <a:t> </a:t>
            </a:r>
            <a:r>
              <a:rPr lang="en-US" altLang="en-US" dirty="0" smtClean="0"/>
              <a:t>prune after new growth appears in the spring.</a:t>
            </a:r>
            <a:r>
              <a:rPr lang="en-US" altLang="en-US" baseline="0" dirty="0" smtClean="0"/>
              <a:t> </a:t>
            </a:r>
          </a:p>
          <a:p>
            <a:r>
              <a:rPr lang="en-US" altLang="en-US" baseline="0" dirty="0" smtClean="0"/>
              <a:t>Plants become woody and may need replaced every three years.</a:t>
            </a:r>
            <a:endParaRPr lang="en-US" altLang="en-US" dirty="0" smtClean="0"/>
          </a:p>
          <a:p>
            <a:r>
              <a:rPr lang="en-US" altLang="en-US" dirty="0" smtClean="0"/>
              <a:t>Leaves and flowers can be used in cookies, quick breads, jelly, and syrup.</a:t>
            </a:r>
          </a:p>
          <a:p>
            <a:r>
              <a:rPr lang="en-US" altLang="en-US" dirty="0" smtClean="0"/>
              <a:t>Flowers and leaves may be dried and used in potpourri.</a:t>
            </a:r>
          </a:p>
        </p:txBody>
      </p:sp>
      <p:sp>
        <p:nvSpPr>
          <p:cNvPr id="49156"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AA434475-F8FA-4EDC-84AE-087565EE875A}" type="slidenum">
              <a:rPr lang="en-US" altLang="en-US" sz="1200" b="0" i="0" smtClean="0">
                <a:solidFill>
                  <a:schemeClr val="tx1"/>
                </a:solidFill>
                <a:latin typeface="Times New Roman" panose="02020603050405020304" pitchFamily="18" charset="0"/>
              </a:rPr>
              <a:pPr/>
              <a:t>15</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549647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dirty="0" smtClean="0"/>
              <a:t>Lemon</a:t>
            </a:r>
            <a:r>
              <a:rPr lang="en-US" altLang="en-US" baseline="0" dirty="0" smtClean="0"/>
              <a:t> balm is a perennial plant that grows 2 feet tall.</a:t>
            </a:r>
          </a:p>
          <a:p>
            <a:r>
              <a:rPr lang="en-US" altLang="en-US" baseline="0" dirty="0" smtClean="0"/>
              <a:t>It is a member of the mint family, but its spread is easier to control. Another easy to divide plant.</a:t>
            </a: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a:t>
            </a:r>
            <a:r>
              <a:rPr lang="en-US" altLang="en-US" baseline="0" dirty="0" smtClean="0"/>
              <a:t> nectar producing w</a:t>
            </a:r>
            <a:r>
              <a:rPr lang="en-US" altLang="en-US" dirty="0" smtClean="0"/>
              <a:t>hite to pale yellow flowers are</a:t>
            </a:r>
            <a:r>
              <a:rPr lang="en-US" altLang="en-US" baseline="0" dirty="0" smtClean="0"/>
              <a:t> attractive to b</a:t>
            </a:r>
            <a:r>
              <a:rPr lang="en-US" altLang="en-US" dirty="0" smtClean="0"/>
              <a:t>umblebees</a:t>
            </a:r>
            <a:r>
              <a:rPr lang="en-US" altLang="en-US" baseline="0" dirty="0" smtClean="0"/>
              <a:t> and honeybees.</a:t>
            </a:r>
          </a:p>
          <a:p>
            <a:r>
              <a:rPr lang="en-US" altLang="en-US" dirty="0" smtClean="0"/>
              <a:t>Prune plants back after flowering.</a:t>
            </a:r>
          </a:p>
          <a:p>
            <a:r>
              <a:rPr lang="en-US" altLang="en-US" dirty="0" smtClean="0"/>
              <a:t>Fresh leaves add</a:t>
            </a:r>
            <a:r>
              <a:rPr lang="en-US" altLang="en-US" baseline="0" dirty="0" smtClean="0"/>
              <a:t> a lemony flavor to </a:t>
            </a:r>
            <a:r>
              <a:rPr lang="en-US" altLang="en-US" dirty="0" smtClean="0"/>
              <a:t>teas, fruit</a:t>
            </a:r>
            <a:r>
              <a:rPr lang="en-US" altLang="en-US" baseline="0" dirty="0" smtClean="0"/>
              <a:t> s</a:t>
            </a:r>
            <a:r>
              <a:rPr lang="en-US" altLang="en-US" dirty="0" smtClean="0"/>
              <a:t>alads, soups, and sauces.</a:t>
            </a:r>
          </a:p>
          <a:p>
            <a:r>
              <a:rPr lang="en-US" altLang="en-US" dirty="0" smtClean="0"/>
              <a:t>Give plants proper spacing to minimize powder mildew.</a:t>
            </a:r>
          </a:p>
          <a:p>
            <a:endParaRPr lang="en-US" altLang="en-US" dirty="0" smtClean="0"/>
          </a:p>
        </p:txBody>
      </p:sp>
      <p:sp>
        <p:nvSpPr>
          <p:cNvPr id="51204"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96304E9A-7EF8-4E5B-9D80-751D29DCD46A}" type="slidenum">
              <a:rPr lang="en-US" altLang="en-US" sz="1200" b="0" i="0" smtClean="0">
                <a:solidFill>
                  <a:schemeClr val="tx1"/>
                </a:solidFill>
                <a:latin typeface="Times New Roman" panose="02020603050405020304" pitchFamily="18" charset="0"/>
              </a:rPr>
              <a:pPr/>
              <a:t>16</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024422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r>
              <a:rPr lang="en-US" altLang="en-US" dirty="0" smtClean="0"/>
              <a:t>Mint</a:t>
            </a:r>
            <a:r>
              <a:rPr lang="en-US" altLang="en-US" baseline="0" dirty="0" smtClean="0"/>
              <a:t> is p</a:t>
            </a:r>
            <a:r>
              <a:rPr lang="en-US" altLang="en-US" dirty="0" smtClean="0"/>
              <a:t>erennial herb that grows 18 to 24 inches tall.</a:t>
            </a:r>
          </a:p>
          <a:p>
            <a:r>
              <a:rPr lang="en-US" altLang="en-US" dirty="0" smtClean="0"/>
              <a:t>Mint makes</a:t>
            </a:r>
            <a:r>
              <a:rPr lang="en-US" altLang="en-US" baseline="0" dirty="0" smtClean="0"/>
              <a:t> a great groundcover as it is an aggressive spreader.</a:t>
            </a:r>
          </a:p>
          <a:p>
            <a:r>
              <a:rPr lang="en-US" altLang="en-US" baseline="0" dirty="0" smtClean="0"/>
              <a:t>Grow mint in containers or give it space to spread.</a:t>
            </a:r>
            <a:endParaRPr lang="en-US" altLang="en-US" dirty="0" smtClean="0"/>
          </a:p>
          <a:p>
            <a:r>
              <a:rPr lang="en-US" altLang="en-US" dirty="0" smtClean="0"/>
              <a:t>Mint</a:t>
            </a:r>
            <a:r>
              <a:rPr lang="en-US" altLang="en-US" baseline="0" dirty="0" smtClean="0"/>
              <a:t> comes in a range of flavors including p</a:t>
            </a:r>
            <a:r>
              <a:rPr lang="en-US" altLang="en-US" dirty="0" smtClean="0"/>
              <a:t>eppermint, spearmint, apple mint, chocolate mint, orange mint, and pineapple mint, just to name a few.</a:t>
            </a:r>
          </a:p>
          <a:p>
            <a:r>
              <a:rPr lang="en-US" altLang="en-US" dirty="0" smtClean="0"/>
              <a:t>Fresh</a:t>
            </a:r>
            <a:r>
              <a:rPr lang="en-US" altLang="en-US" baseline="0" dirty="0" smtClean="0"/>
              <a:t> mint can be used to f</a:t>
            </a:r>
            <a:r>
              <a:rPr lang="en-US" altLang="en-US" dirty="0" smtClean="0"/>
              <a:t>lavor teas, fruits, desserts and</a:t>
            </a:r>
            <a:r>
              <a:rPr lang="en-US" altLang="en-US" baseline="0" dirty="0" smtClean="0"/>
              <a:t> </a:t>
            </a:r>
            <a:r>
              <a:rPr lang="en-US" altLang="en-US" dirty="0" smtClean="0"/>
              <a:t>garnish. Mint</a:t>
            </a:r>
            <a:r>
              <a:rPr lang="en-US" altLang="en-US" baseline="0" dirty="0" smtClean="0"/>
              <a:t> is best </a:t>
            </a:r>
            <a:r>
              <a:rPr lang="en-US" altLang="en-US" dirty="0" smtClean="0"/>
              <a:t>used fresh or freeze in ice cubes.</a:t>
            </a:r>
          </a:p>
          <a:p>
            <a:r>
              <a:rPr lang="en-US" altLang="en-US" dirty="0" smtClean="0"/>
              <a:t>Depending</a:t>
            </a:r>
            <a:r>
              <a:rPr lang="en-US" altLang="en-US" baseline="0" dirty="0" smtClean="0"/>
              <a:t> on the type of mint grown, flower colors are purple, pink or white. </a:t>
            </a:r>
            <a:r>
              <a:rPr lang="en-US" altLang="en-US" dirty="0" smtClean="0"/>
              <a:t>Cut</a:t>
            </a:r>
            <a:r>
              <a:rPr lang="en-US" altLang="en-US" baseline="0" dirty="0" smtClean="0"/>
              <a:t> back plant after blossoms fade</a:t>
            </a:r>
          </a:p>
          <a:p>
            <a:r>
              <a:rPr lang="en-US" altLang="en-US" dirty="0" smtClean="0"/>
              <a:t>Flowers</a:t>
            </a:r>
            <a:r>
              <a:rPr lang="en-US" altLang="en-US" baseline="0" dirty="0" smtClean="0"/>
              <a:t> are </a:t>
            </a:r>
            <a:r>
              <a:rPr lang="en-US" altLang="en-US" baseline="0" smtClean="0"/>
              <a:t>visited by b</a:t>
            </a:r>
            <a:r>
              <a:rPr lang="en-US" altLang="en-US" smtClean="0"/>
              <a:t>ees and hoverflies.</a:t>
            </a:r>
            <a:endParaRPr lang="en-US" altLang="en-US" dirty="0" smtClean="0"/>
          </a:p>
        </p:txBody>
      </p:sp>
      <p:sp>
        <p:nvSpPr>
          <p:cNvPr id="53252"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03A97DF0-A492-4D80-A653-3CD3E7147E61}" type="slidenum">
              <a:rPr lang="en-US" altLang="en-US" sz="1200" b="0" i="0" smtClean="0">
                <a:solidFill>
                  <a:schemeClr val="tx1"/>
                </a:solidFill>
                <a:latin typeface="Times New Roman" panose="02020603050405020304" pitchFamily="18" charset="0"/>
              </a:rPr>
              <a:pPr/>
              <a:t>17</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020149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r>
              <a:rPr lang="en-US" altLang="en-US" dirty="0" smtClean="0"/>
              <a:t>Greek</a:t>
            </a:r>
            <a:r>
              <a:rPr lang="en-US" altLang="en-US" baseline="0" dirty="0" smtClean="0"/>
              <a:t> oregano used in cooking dishes. It is best to start this from a reliably sourced plant or transplant.</a:t>
            </a:r>
            <a:endParaRPr lang="en-US" altLang="en-US" dirty="0" smtClean="0"/>
          </a:p>
          <a:p>
            <a:r>
              <a:rPr lang="en-US" altLang="en-US" dirty="0" smtClean="0"/>
              <a:t>Oregano</a:t>
            </a:r>
            <a:r>
              <a:rPr lang="en-US" altLang="en-US" baseline="0" dirty="0" smtClean="0"/>
              <a:t> has g</a:t>
            </a:r>
            <a:r>
              <a:rPr lang="en-US" altLang="en-US" dirty="0" smtClean="0"/>
              <a:t>ood heat and drought tolerance</a:t>
            </a:r>
          </a:p>
          <a:p>
            <a:r>
              <a:rPr lang="en-US" altLang="en-US" dirty="0" smtClean="0"/>
              <a:t>To prevent plant from becoming woody, cut back to the ground in the spring. </a:t>
            </a:r>
          </a:p>
          <a:p>
            <a:r>
              <a:rPr lang="en-US" altLang="en-US" dirty="0" smtClean="0"/>
              <a:t>The nectar</a:t>
            </a:r>
            <a:r>
              <a:rPr lang="en-US" altLang="en-US" baseline="0" dirty="0" smtClean="0"/>
              <a:t> producing flowers are a pollinator magnet especially to bees.</a:t>
            </a:r>
            <a:endParaRPr lang="en-US" altLang="en-US" dirty="0" smtClean="0"/>
          </a:p>
          <a:p>
            <a:r>
              <a:rPr lang="en-US" altLang="en-US" dirty="0" smtClean="0"/>
              <a:t>Use oregano fresh or dried in pizza sauce,</a:t>
            </a:r>
            <a:r>
              <a:rPr lang="en-US" altLang="en-US" baseline="0" dirty="0" smtClean="0"/>
              <a:t> tomato dishes and Italian cooking.</a:t>
            </a:r>
            <a:endParaRPr lang="en-US" altLang="en-US" dirty="0" smtClean="0"/>
          </a:p>
          <a:p>
            <a:r>
              <a:rPr lang="en-US" altLang="en-US" dirty="0" smtClean="0"/>
              <a:t>Leaf flavor can vary due to climate and growing conditions.</a:t>
            </a:r>
          </a:p>
        </p:txBody>
      </p:sp>
      <p:sp>
        <p:nvSpPr>
          <p:cNvPr id="55300"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F58C8300-488B-4825-BD83-E9B39DCE86EC}" type="slidenum">
              <a:rPr lang="en-US" altLang="en-US" sz="1200" b="0" i="0" smtClean="0">
                <a:solidFill>
                  <a:schemeClr val="tx1"/>
                </a:solidFill>
                <a:latin typeface="Times New Roman" panose="02020603050405020304" pitchFamily="18" charset="0"/>
              </a:rPr>
              <a:pPr/>
              <a:t>18</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322648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r>
              <a:rPr lang="en-US" altLang="en-US" dirty="0" smtClean="0"/>
              <a:t>Parsley a biennial</a:t>
            </a:r>
            <a:r>
              <a:rPr lang="en-US" altLang="en-US" baseline="0" dirty="0" smtClean="0"/>
              <a:t> plant </a:t>
            </a:r>
            <a:r>
              <a:rPr lang="en-US" altLang="en-US" dirty="0" smtClean="0"/>
              <a:t>prefers rich soil.</a:t>
            </a:r>
          </a:p>
          <a:p>
            <a:r>
              <a:rPr lang="en-US" altLang="en-US" dirty="0" smtClean="0"/>
              <a:t>For culinary purposes plant new plants each year. </a:t>
            </a:r>
          </a:p>
          <a:p>
            <a:r>
              <a:rPr lang="en-US" altLang="en-US" dirty="0" smtClean="0"/>
              <a:t>Italian parsley</a:t>
            </a:r>
            <a:r>
              <a:rPr lang="en-US" altLang="en-US" baseline="0" dirty="0" smtClean="0"/>
              <a:t> is preferred for cooking purposes as it has a stronger flavor than curly parsley.</a:t>
            </a:r>
          </a:p>
          <a:p>
            <a:r>
              <a:rPr lang="en-US" altLang="en-US" dirty="0" smtClean="0"/>
              <a:t>Plant</a:t>
            </a:r>
            <a:r>
              <a:rPr lang="en-US" altLang="en-US" baseline="0" dirty="0" smtClean="0"/>
              <a:t> leaves loose flavor the second year, but leave p</a:t>
            </a:r>
            <a:r>
              <a:rPr lang="en-US" altLang="en-US" dirty="0" smtClean="0"/>
              <a:t>lants as they will bloom</a:t>
            </a:r>
            <a:r>
              <a:rPr lang="en-US" altLang="en-US" baseline="0" dirty="0" smtClean="0"/>
              <a:t> the </a:t>
            </a:r>
            <a:r>
              <a:rPr lang="en-US" altLang="en-US" dirty="0" smtClean="0"/>
              <a:t>second year.</a:t>
            </a:r>
          </a:p>
          <a:p>
            <a:r>
              <a:rPr lang="en-US" altLang="en-US" dirty="0" smtClean="0"/>
              <a:t>Bees,</a:t>
            </a:r>
            <a:r>
              <a:rPr lang="en-US" altLang="en-US" baseline="0" dirty="0" smtClean="0"/>
              <a:t> hoverflies </a:t>
            </a:r>
            <a:r>
              <a:rPr lang="en-US" altLang="en-US" dirty="0" smtClean="0"/>
              <a:t>and butterflies</a:t>
            </a:r>
            <a:r>
              <a:rPr lang="en-US" altLang="en-US" baseline="0" dirty="0" smtClean="0"/>
              <a:t> are attracted to yellowish-green</a:t>
            </a:r>
            <a:r>
              <a:rPr lang="en-US" altLang="en-US" dirty="0" smtClean="0"/>
              <a:t> flowers</a:t>
            </a:r>
          </a:p>
          <a:p>
            <a:r>
              <a:rPr lang="en-US" altLang="en-US" dirty="0" smtClean="0"/>
              <a:t>Swallowtail caterpillars eat</a:t>
            </a:r>
            <a:r>
              <a:rPr lang="en-US" altLang="en-US" baseline="0" dirty="0" smtClean="0"/>
              <a:t> the</a:t>
            </a:r>
            <a:r>
              <a:rPr lang="en-US" altLang="en-US" dirty="0" smtClean="0"/>
              <a:t> leaves.</a:t>
            </a:r>
          </a:p>
          <a:p>
            <a:r>
              <a:rPr lang="en-US" altLang="en-US" dirty="0" smtClean="0"/>
              <a:t>Use fresh or dried</a:t>
            </a:r>
            <a:r>
              <a:rPr lang="en-US" altLang="en-US" baseline="0" dirty="0" smtClean="0"/>
              <a:t> leaves for flavoring soups, salads, potatoes, fish and much more.</a:t>
            </a:r>
            <a:endParaRPr lang="en-US" altLang="en-US" dirty="0" smtClean="0"/>
          </a:p>
        </p:txBody>
      </p:sp>
      <p:sp>
        <p:nvSpPr>
          <p:cNvPr id="57348"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924E844B-3CD5-452E-B061-44115128E5E8}" type="slidenum">
              <a:rPr lang="en-US" altLang="en-US" sz="1200" b="0" i="0" smtClean="0">
                <a:solidFill>
                  <a:schemeClr val="tx1"/>
                </a:solidFill>
                <a:latin typeface="Times New Roman" panose="02020603050405020304" pitchFamily="18" charset="0"/>
              </a:rPr>
              <a:pPr/>
              <a:t>19</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96919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FC79105A-4184-48CD-9917-CC605EEDEA95}" type="slidenum">
              <a:rPr lang="en-US" altLang="en-US" sz="1200" b="0" i="0" smtClean="0">
                <a:solidFill>
                  <a:schemeClr val="tx1"/>
                </a:solidFill>
                <a:latin typeface="Times New Roman" panose="02020603050405020304" pitchFamily="18" charset="0"/>
              </a:rPr>
              <a:pPr/>
              <a:t>2</a:t>
            </a:fld>
            <a:endParaRPr lang="en-US" altLang="en-US" sz="1200" b="0" i="0" dirty="0" smtClean="0">
              <a:solidFill>
                <a:schemeClr val="tx1"/>
              </a:solidFill>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solidFill>
            <a:srgbClr val="FFFFFF"/>
          </a:solidFill>
          <a:ln/>
        </p:spPr>
      </p:sp>
      <p:sp>
        <p:nvSpPr>
          <p:cNvPr id="92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z="1400" dirty="0" smtClean="0"/>
              <a:t>Growing herbs can be a great hobby that produces tasty results.</a:t>
            </a:r>
          </a:p>
          <a:p>
            <a:pPr eaLnBrk="1" hangingPunct="1"/>
            <a:endParaRPr lang="en-US" altLang="en-US" sz="1400" dirty="0" smtClean="0"/>
          </a:p>
          <a:p>
            <a:pPr eaLnBrk="1" hangingPunct="1"/>
            <a:r>
              <a:rPr lang="en-US" altLang="en-US" sz="1400" dirty="0" smtClean="0"/>
              <a:t>Herbs have been used for centuries, many being linked to spiritual well-being, religion and love.  Herbs</a:t>
            </a:r>
            <a:r>
              <a:rPr lang="en-US" altLang="en-US" sz="1400" baseline="0" dirty="0" smtClean="0"/>
              <a:t> were the w</a:t>
            </a:r>
            <a:r>
              <a:rPr lang="en-US" altLang="en-US" sz="1400" dirty="0" smtClean="0"/>
              <a:t>orld’s first</a:t>
            </a:r>
            <a:r>
              <a:rPr lang="en-US" altLang="en-US" sz="1400" baseline="0" dirty="0" smtClean="0"/>
              <a:t> </a:t>
            </a:r>
            <a:r>
              <a:rPr lang="en-US" altLang="en-US" sz="1400" dirty="0" smtClean="0"/>
              <a:t>vitamins and medicines.</a:t>
            </a:r>
          </a:p>
          <a:p>
            <a:pPr eaLnBrk="1" hangingPunct="1"/>
            <a:endParaRPr lang="en-US" altLang="en-US" sz="1400" dirty="0" smtClean="0"/>
          </a:p>
          <a:p>
            <a:pPr eaLnBrk="1" hangingPunct="1"/>
            <a:r>
              <a:rPr lang="en-US" altLang="en-US" sz="1400" dirty="0" smtClean="0"/>
              <a:t>Herb uses can include flavoring food, decorative purposes and medicinal purposes.</a:t>
            </a:r>
          </a:p>
          <a:p>
            <a:pPr eaLnBrk="1" hangingPunct="1"/>
            <a:endParaRPr lang="en-US" altLang="en-US" sz="1400" dirty="0" smtClean="0"/>
          </a:p>
          <a:p>
            <a:pPr eaLnBrk="1" hangingPunct="1"/>
            <a:r>
              <a:rPr lang="en-US" altLang="en-US" sz="1400" dirty="0" smtClean="0"/>
              <a:t>The</a:t>
            </a:r>
            <a:r>
              <a:rPr lang="en-US" altLang="en-US" sz="1400" baseline="0" dirty="0" smtClean="0"/>
              <a:t> focus of this presentation is c</a:t>
            </a:r>
            <a:r>
              <a:rPr lang="en-US" altLang="en-US" sz="1400" dirty="0" smtClean="0"/>
              <a:t>ulinary herbs.</a:t>
            </a:r>
          </a:p>
          <a:p>
            <a:pPr eaLnBrk="1" hangingPunct="1"/>
            <a:endParaRPr lang="en-US" altLang="en-US" sz="1400" dirty="0" smtClean="0"/>
          </a:p>
          <a:p>
            <a:pPr eaLnBrk="1" hangingPunct="1"/>
            <a:r>
              <a:rPr lang="en-US" altLang="en-US" sz="1400" dirty="0" smtClean="0"/>
              <a:t>Herbs can also be used for decoration such as in potpourris, dried flower arrangements, garlands and wreaths.  </a:t>
            </a:r>
          </a:p>
          <a:p>
            <a:pPr eaLnBrk="1" hangingPunct="1"/>
            <a:endParaRPr lang="en-US" altLang="en-US" sz="1400" dirty="0" smtClean="0"/>
          </a:p>
        </p:txBody>
      </p:sp>
    </p:spTree>
    <p:extLst>
      <p:ext uri="{BB962C8B-B14F-4D97-AF65-F5344CB8AC3E}">
        <p14:creationId xmlns:p14="http://schemas.microsoft.com/office/powerpoint/2010/main" val="4229058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tLang="en-US" dirty="0" smtClean="0"/>
              <a:t>Rosemary is</a:t>
            </a:r>
            <a:r>
              <a:rPr lang="en-US" altLang="en-US" baseline="0" dirty="0" smtClean="0"/>
              <a:t> a tender perennial in central Illinois. </a:t>
            </a:r>
          </a:p>
          <a:p>
            <a:r>
              <a:rPr lang="en-US" altLang="en-US" baseline="0" dirty="0" smtClean="0"/>
              <a:t>This evergreen shrub can be grown in a container. To overwinter, place the container in an unheated garage. Throughout the winter, water occasionally. Allow the soil to dry out, but not completely dried out.</a:t>
            </a:r>
          </a:p>
          <a:p>
            <a:r>
              <a:rPr lang="en-US" altLang="en-US" dirty="0" smtClean="0"/>
              <a:t>Plants</a:t>
            </a:r>
            <a:r>
              <a:rPr lang="en-US" altLang="en-US" baseline="0" dirty="0" smtClean="0"/>
              <a:t> will grow best in a full sun locations, in a well-drained soil. </a:t>
            </a:r>
            <a:endParaRPr lang="en-US" altLang="en-US" dirty="0" smtClean="0"/>
          </a:p>
          <a:p>
            <a:r>
              <a:rPr lang="en-US" altLang="en-US" dirty="0" smtClean="0"/>
              <a:t>Rosemary</a:t>
            </a:r>
            <a:r>
              <a:rPr lang="en-US" altLang="en-US" baseline="0" dirty="0" smtClean="0"/>
              <a:t> has s</a:t>
            </a:r>
            <a:r>
              <a:rPr lang="en-US" altLang="en-US" dirty="0" smtClean="0"/>
              <a:t>trong scent</a:t>
            </a:r>
            <a:r>
              <a:rPr lang="en-US" altLang="en-US" baseline="0" dirty="0" smtClean="0"/>
              <a:t> and</a:t>
            </a:r>
            <a:r>
              <a:rPr lang="en-US" altLang="en-US" dirty="0" smtClean="0"/>
              <a:t> strong flavor.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Leaves and flowers can be used in food dishes.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Leaves</a:t>
            </a:r>
            <a:r>
              <a:rPr lang="en-US" altLang="en-US" baseline="0" dirty="0" smtClean="0"/>
              <a:t> can be used fresh or dried. Added to herbal vinegars, butter, breads, stews or to meat dishes.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Stiff,</a:t>
            </a:r>
            <a:r>
              <a:rPr lang="en-US" altLang="en-US" baseline="0" dirty="0" smtClean="0"/>
              <a:t> strong stems can be used </a:t>
            </a:r>
            <a:r>
              <a:rPr lang="en-US" altLang="en-US" dirty="0" smtClean="0"/>
              <a:t>as barbeque skewers.</a:t>
            </a:r>
          </a:p>
          <a:p>
            <a:r>
              <a:rPr lang="en-US" altLang="en-US" dirty="0" smtClean="0"/>
              <a:t>The</a:t>
            </a:r>
            <a:r>
              <a:rPr lang="en-US" altLang="en-US" baseline="0" dirty="0" smtClean="0"/>
              <a:t> b</a:t>
            </a:r>
            <a:r>
              <a:rPr lang="en-US" altLang="en-US" dirty="0" smtClean="0"/>
              <a:t>lue-purple, nectar</a:t>
            </a:r>
            <a:r>
              <a:rPr lang="en-US" altLang="en-US" baseline="0" dirty="0" smtClean="0"/>
              <a:t> producing flowers are attractive to mason bees, bumblebees and honey bees.</a:t>
            </a:r>
          </a:p>
        </p:txBody>
      </p:sp>
      <p:sp>
        <p:nvSpPr>
          <p:cNvPr id="59396"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FF30D7AB-E205-4175-B932-19A0CBA3B3F6}" type="slidenum">
              <a:rPr lang="en-US" altLang="en-US" sz="1200" b="0" i="0" smtClean="0">
                <a:solidFill>
                  <a:schemeClr val="tx1"/>
                </a:solidFill>
                <a:latin typeface="Times New Roman" panose="02020603050405020304" pitchFamily="18" charset="0"/>
              </a:rPr>
              <a:pPr/>
              <a:t>20</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67376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US" altLang="en-US" dirty="0" smtClean="0"/>
              <a:t>Pineapple sage is a tender perennial as it is hardy to zone 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To overwinter, cut back and winter indoors.</a:t>
            </a:r>
          </a:p>
          <a:p>
            <a:r>
              <a:rPr lang="en-US" altLang="en-US" dirty="0" smtClean="0"/>
              <a:t>Pineapple</a:t>
            </a:r>
            <a:r>
              <a:rPr lang="en-US" altLang="en-US" baseline="0" dirty="0" smtClean="0"/>
              <a:t> sage g</a:t>
            </a:r>
            <a:r>
              <a:rPr lang="en-US" altLang="en-US" dirty="0" smtClean="0"/>
              <a:t>rows to 3 feet tall.</a:t>
            </a:r>
          </a:p>
          <a:p>
            <a:r>
              <a:rPr lang="en-US" altLang="en-US" dirty="0" smtClean="0"/>
              <a:t>The plant has a pineapple, fruit</a:t>
            </a:r>
            <a:r>
              <a:rPr lang="en-US" altLang="en-US" baseline="0" dirty="0" smtClean="0"/>
              <a:t>y</a:t>
            </a:r>
            <a:r>
              <a:rPr lang="en-US" altLang="en-US" dirty="0" smtClean="0"/>
              <a:t> aroma and flavor.</a:t>
            </a:r>
          </a:p>
          <a:p>
            <a:r>
              <a:rPr lang="en-US" altLang="en-US" dirty="0" smtClean="0"/>
              <a:t>The</a:t>
            </a:r>
            <a:r>
              <a:rPr lang="en-US" altLang="en-US" baseline="0" dirty="0" smtClean="0"/>
              <a:t> b</a:t>
            </a:r>
            <a:r>
              <a:rPr lang="en-US" altLang="en-US" dirty="0" smtClean="0"/>
              <a:t>right tubular red flowers</a:t>
            </a:r>
            <a:r>
              <a:rPr lang="en-US" altLang="en-US" baseline="0" dirty="0" smtClean="0"/>
              <a:t> are attractive to </a:t>
            </a:r>
            <a:r>
              <a:rPr lang="en-US" altLang="en-US" dirty="0" smtClean="0"/>
              <a:t>bees, butterflies, hummingbirds,</a:t>
            </a:r>
          </a:p>
          <a:p>
            <a:r>
              <a:rPr lang="en-US" altLang="en-US" dirty="0" smtClean="0"/>
              <a:t>Fresh</a:t>
            </a:r>
            <a:r>
              <a:rPr lang="en-US" altLang="en-US" baseline="0" dirty="0" smtClean="0"/>
              <a:t> leaves can be added to salads.</a:t>
            </a:r>
          </a:p>
          <a:p>
            <a:r>
              <a:rPr lang="en-US" altLang="en-US" dirty="0" smtClean="0"/>
              <a:t>Flowers</a:t>
            </a:r>
            <a:r>
              <a:rPr lang="en-US" altLang="en-US" baseline="0" dirty="0" smtClean="0"/>
              <a:t> can be used as a</a:t>
            </a:r>
            <a:r>
              <a:rPr lang="en-US" altLang="en-US" dirty="0" smtClean="0"/>
              <a:t> garnish, in fruits, salads</a:t>
            </a:r>
            <a:r>
              <a:rPr lang="en-US" altLang="en-US" baseline="0" dirty="0" smtClean="0"/>
              <a:t> or </a:t>
            </a:r>
            <a:r>
              <a:rPr lang="en-US" altLang="en-US" dirty="0" smtClean="0"/>
              <a:t>jelly.</a:t>
            </a:r>
          </a:p>
          <a:p>
            <a:r>
              <a:rPr lang="en-US" altLang="en-US" dirty="0" smtClean="0"/>
              <a:t>Both</a:t>
            </a:r>
            <a:r>
              <a:rPr lang="en-US" altLang="en-US" baseline="0" dirty="0" smtClean="0"/>
              <a:t> leaves and flowers can be used to make iced or hot tea.</a:t>
            </a:r>
            <a:endParaRPr lang="en-US" altLang="en-US" dirty="0" smtClean="0"/>
          </a:p>
          <a:p>
            <a:endParaRPr lang="en-US" altLang="en-US" dirty="0" smtClean="0"/>
          </a:p>
        </p:txBody>
      </p:sp>
      <p:sp>
        <p:nvSpPr>
          <p:cNvPr id="61444"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13E3126B-553F-496C-892A-6F5AFEDA5E80}" type="slidenum">
              <a:rPr lang="en-US" altLang="en-US" sz="1200" b="0" i="0" smtClean="0">
                <a:solidFill>
                  <a:schemeClr val="tx1"/>
                </a:solidFill>
                <a:latin typeface="Times New Roman" panose="02020603050405020304" pitchFamily="18" charset="0"/>
              </a:rPr>
              <a:pPr/>
              <a:t>21</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141864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r>
              <a:rPr lang="en-US" altLang="en-US" dirty="0" smtClean="0"/>
              <a:t>Thyme is a perennial plant.</a:t>
            </a:r>
          </a:p>
          <a:p>
            <a:r>
              <a:rPr lang="en-US" altLang="en-US" dirty="0" smtClean="0"/>
              <a:t>Depending</a:t>
            </a:r>
            <a:r>
              <a:rPr lang="en-US" altLang="en-US" baseline="0" dirty="0" smtClean="0"/>
              <a:t> on the cultivar thyme plants will grow a few inches to 1 foot tall.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Great plant for borders, rock gardens, along pathways</a:t>
            </a:r>
            <a:endParaRPr lang="en-US" altLang="en-US" baseline="0" dirty="0" smtClean="0"/>
          </a:p>
          <a:p>
            <a:r>
              <a:rPr lang="en-US" altLang="en-US" dirty="0" smtClean="0"/>
              <a:t>Some common types of thyme include Lemon, English, and French, </a:t>
            </a:r>
          </a:p>
          <a:p>
            <a:r>
              <a:rPr lang="en-US" altLang="en-US" dirty="0" smtClean="0"/>
              <a:t>Thyme plants will benefit from a hard pruning</a:t>
            </a:r>
            <a:r>
              <a:rPr lang="en-US" altLang="en-US" baseline="0" dirty="0" smtClean="0"/>
              <a:t> in the spring.  Cut back after plants start to turn green. </a:t>
            </a:r>
            <a:endParaRPr lang="en-US" altLang="en-US" dirty="0" smtClean="0"/>
          </a:p>
          <a:p>
            <a:r>
              <a:rPr lang="en-US" altLang="en-US" dirty="0" smtClean="0"/>
              <a:t>Pollinators frequent</a:t>
            </a:r>
            <a:r>
              <a:rPr lang="en-US" altLang="en-US" baseline="0" dirty="0" smtClean="0"/>
              <a:t> the pale purple, white or pink flowers. The nectar producing flowers are visited by butterflies, bumblebees, honeybees, mason bees, and leafcutter bees.</a:t>
            </a:r>
          </a:p>
          <a:p>
            <a:r>
              <a:rPr lang="en-US" altLang="en-US" dirty="0" smtClean="0"/>
              <a:t>Thyme foliage can be used fresh or dried in</a:t>
            </a:r>
            <a:r>
              <a:rPr lang="en-US" altLang="en-US" baseline="0" dirty="0" smtClean="0"/>
              <a:t> s</a:t>
            </a:r>
            <a:r>
              <a:rPr lang="en-US" altLang="en-US" dirty="0" smtClean="0"/>
              <a:t>oups, stews, sauces, chicken,</a:t>
            </a:r>
            <a:r>
              <a:rPr lang="en-US" altLang="en-US" baseline="0" dirty="0" smtClean="0"/>
              <a:t> fish, cookies, and sweet breads.</a:t>
            </a:r>
          </a:p>
        </p:txBody>
      </p:sp>
      <p:sp>
        <p:nvSpPr>
          <p:cNvPr id="63492"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6D6F04D7-3CBA-4987-935B-547C86B92ECA}" type="slidenum">
              <a:rPr lang="en-US" altLang="en-US" sz="1200" b="0" i="0" smtClean="0">
                <a:solidFill>
                  <a:schemeClr val="tx1"/>
                </a:solidFill>
                <a:latin typeface="Times New Roman" panose="02020603050405020304" pitchFamily="18" charset="0"/>
              </a:rPr>
              <a:pPr/>
              <a:t>22</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681656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51C60A60-1E28-46D1-B546-6401E0BFBFB4}" type="slidenum">
              <a:rPr lang="en-US" altLang="en-US" sz="1200" b="0" i="0" smtClean="0">
                <a:solidFill>
                  <a:schemeClr val="tx1"/>
                </a:solidFill>
                <a:latin typeface="Times New Roman" panose="02020603050405020304" pitchFamily="18" charset="0"/>
              </a:rPr>
              <a:pPr/>
              <a:t>23</a:t>
            </a:fld>
            <a:endParaRPr lang="en-US" altLang="en-US" sz="1200" b="0" i="0" dirty="0" smtClean="0">
              <a:solidFill>
                <a:schemeClr val="tx1"/>
              </a:solidFill>
              <a:latin typeface="Times New Roman" panose="02020603050405020304" pitchFamily="18" charset="0"/>
            </a:endParaRPr>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smtClean="0"/>
              <a:t>Herbs are</a:t>
            </a:r>
            <a:r>
              <a:rPr lang="en-US" altLang="en-US" baseline="0" dirty="0" smtClean="0"/>
              <a:t> a great addition to any landscape.</a:t>
            </a:r>
          </a:p>
          <a:p>
            <a:pPr eaLnBrk="1" hangingPunct="1"/>
            <a:endParaRPr lang="en-US" altLang="en-US" baseline="0" dirty="0" smtClean="0"/>
          </a:p>
          <a:p>
            <a:pPr eaLnBrk="1" hangingPunct="1"/>
            <a:r>
              <a:rPr lang="en-US" altLang="en-US" baseline="0" dirty="0" smtClean="0"/>
              <a:t>Herbs can be used as groundcovers, grow well in containers and mix well with flowers and vegetables.</a:t>
            </a:r>
            <a:endParaRPr lang="en-US" altLang="en-US" dirty="0" smtClean="0"/>
          </a:p>
        </p:txBody>
      </p:sp>
    </p:spTree>
    <p:extLst>
      <p:ext uri="{BB962C8B-B14F-4D97-AF65-F5344CB8AC3E}">
        <p14:creationId xmlns:p14="http://schemas.microsoft.com/office/powerpoint/2010/main" val="3576900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C2786E73-94A1-4EA0-81B1-3360FA5BC351}" type="slidenum">
              <a:rPr lang="en-US" altLang="en-US" sz="1200" b="0" i="0" smtClean="0">
                <a:solidFill>
                  <a:schemeClr val="tx1"/>
                </a:solidFill>
                <a:latin typeface="Times New Roman" panose="02020603050405020304" pitchFamily="18" charset="0"/>
              </a:rPr>
              <a:pPr/>
              <a:t>24</a:t>
            </a:fld>
            <a:endParaRPr lang="en-US" altLang="en-US" sz="1200" b="0" i="0" dirty="0" smtClean="0">
              <a:solidFill>
                <a:schemeClr val="tx1"/>
              </a:solidFill>
              <a:latin typeface="Times New Roman" panose="02020603050405020304" pitchFamily="18"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dirty="0" smtClean="0"/>
              <a:t>This</a:t>
            </a:r>
            <a:r>
              <a:rPr lang="en-US" altLang="en-US" baseline="0" dirty="0" smtClean="0"/>
              <a:t> is a border planting of l</a:t>
            </a:r>
            <a:r>
              <a:rPr lang="en-US" altLang="en-US" dirty="0" smtClean="0"/>
              <a:t>avender and coleus</a:t>
            </a:r>
          </a:p>
        </p:txBody>
      </p:sp>
    </p:spTree>
    <p:extLst>
      <p:ext uri="{BB962C8B-B14F-4D97-AF65-F5344CB8AC3E}">
        <p14:creationId xmlns:p14="http://schemas.microsoft.com/office/powerpoint/2010/main" val="2786274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D55C49D8-C2A7-4774-BB7B-9D633DC0ECF3}" type="slidenum">
              <a:rPr lang="en-US" altLang="en-US" sz="1200" b="0" i="0" smtClean="0">
                <a:solidFill>
                  <a:schemeClr val="tx1"/>
                </a:solidFill>
                <a:latin typeface="Times New Roman" panose="02020603050405020304" pitchFamily="18" charset="0"/>
              </a:rPr>
              <a:pPr/>
              <a:t>25</a:t>
            </a:fld>
            <a:endParaRPr lang="en-US" altLang="en-US" sz="1200" b="0" i="0" dirty="0" smtClean="0">
              <a:solidFill>
                <a:schemeClr val="tx1"/>
              </a:solidFill>
              <a:latin typeface="Times New Roman" panose="02020603050405020304"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dirty="0" smtClean="0"/>
              <a:t>This</a:t>
            </a:r>
            <a:r>
              <a:rPr lang="en-US" altLang="en-US" baseline="0" dirty="0" smtClean="0"/>
              <a:t> planting is a combination of c</a:t>
            </a:r>
            <a:r>
              <a:rPr lang="en-US" altLang="en-US" dirty="0" smtClean="0"/>
              <a:t>annas, zinnias and fennel.</a:t>
            </a:r>
          </a:p>
          <a:p>
            <a:pPr eaLnBrk="1" hangingPunct="1"/>
            <a:r>
              <a:rPr lang="en-US" altLang="en-US" dirty="0" smtClean="0"/>
              <a:t>A little overcrowded, but the zinnias and fennel</a:t>
            </a:r>
            <a:r>
              <a:rPr lang="en-US" altLang="en-US" baseline="0" dirty="0" smtClean="0"/>
              <a:t> flowers are great for pollinators</a:t>
            </a:r>
            <a:endParaRPr lang="en-US" altLang="en-US" dirty="0" smtClean="0"/>
          </a:p>
        </p:txBody>
      </p:sp>
    </p:spTree>
    <p:extLst>
      <p:ext uri="{BB962C8B-B14F-4D97-AF65-F5344CB8AC3E}">
        <p14:creationId xmlns:p14="http://schemas.microsoft.com/office/powerpoint/2010/main" val="2618906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3BF10540-D3E7-42BE-845A-061CEF2D94E5}" type="slidenum">
              <a:rPr lang="en-US" altLang="en-US" sz="1200" b="0" i="0" smtClean="0">
                <a:solidFill>
                  <a:schemeClr val="tx1"/>
                </a:solidFill>
                <a:latin typeface="Times New Roman" panose="02020603050405020304" pitchFamily="18" charset="0"/>
              </a:rPr>
              <a:pPr/>
              <a:t>26</a:t>
            </a:fld>
            <a:endParaRPr lang="en-US" altLang="en-US" sz="1200" b="0" i="0" dirty="0" smtClean="0">
              <a:solidFill>
                <a:schemeClr val="tx1"/>
              </a:solidFill>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dirty="0" smtClean="0"/>
              <a:t>Using herbs in pathways. </a:t>
            </a:r>
          </a:p>
          <a:p>
            <a:pPr eaLnBrk="1" hangingPunct="1"/>
            <a:r>
              <a:rPr lang="en-US" altLang="en-US" dirty="0" smtClean="0"/>
              <a:t>This</a:t>
            </a:r>
            <a:r>
              <a:rPr lang="en-US" altLang="en-US" baseline="0" dirty="0" smtClean="0"/>
              <a:t> is t</a:t>
            </a:r>
            <a:r>
              <a:rPr lang="en-US" altLang="en-US" dirty="0" smtClean="0"/>
              <a:t>hyme growing in between stepping stones</a:t>
            </a:r>
          </a:p>
        </p:txBody>
      </p:sp>
    </p:spTree>
    <p:extLst>
      <p:ext uri="{BB962C8B-B14F-4D97-AF65-F5344CB8AC3E}">
        <p14:creationId xmlns:p14="http://schemas.microsoft.com/office/powerpoint/2010/main" val="1518019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9CD528D6-0812-4066-8E68-04246D4A51E5}" type="slidenum">
              <a:rPr lang="en-US" altLang="en-US" sz="1200" b="0" i="0" smtClean="0">
                <a:solidFill>
                  <a:schemeClr val="tx1"/>
                </a:solidFill>
                <a:latin typeface="Times New Roman" panose="02020603050405020304" pitchFamily="18" charset="0"/>
              </a:rPr>
              <a:pPr/>
              <a:t>27</a:t>
            </a:fld>
            <a:endParaRPr lang="en-US" altLang="en-US" sz="1200" b="0" i="0" dirty="0" smtClean="0">
              <a:solidFill>
                <a:schemeClr val="tx1"/>
              </a:solidFill>
              <a:latin typeface="Times New Roman" panose="02020603050405020304" pitchFamily="18" charset="0"/>
            </a:endParaRPr>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z="1400" dirty="0" smtClean="0"/>
              <a:t>Container gardens are an</a:t>
            </a:r>
            <a:r>
              <a:rPr lang="en-US" altLang="en-US" sz="1400" baseline="0" dirty="0" smtClean="0"/>
              <a:t> </a:t>
            </a:r>
            <a:r>
              <a:rPr lang="en-US" altLang="en-US" sz="1400" dirty="0" smtClean="0"/>
              <a:t>attractive and useful asset to</a:t>
            </a:r>
            <a:r>
              <a:rPr lang="en-US" altLang="en-US" sz="1400" baseline="0" dirty="0" smtClean="0"/>
              <a:t> a</a:t>
            </a:r>
            <a:r>
              <a:rPr lang="en-US" altLang="en-US" sz="1400" dirty="0" smtClean="0"/>
              <a:t> patio, balcony, doorstep or placed in the garden.</a:t>
            </a:r>
          </a:p>
          <a:p>
            <a:pPr eaLnBrk="1" hangingPunct="1"/>
            <a:endParaRPr lang="en-US" altLang="en-US" sz="1400" dirty="0" smtClean="0"/>
          </a:p>
          <a:p>
            <a:pPr eaLnBrk="1" hangingPunct="1"/>
            <a:r>
              <a:rPr lang="en-US" altLang="en-US" sz="1400" dirty="0" smtClean="0"/>
              <a:t>Container</a:t>
            </a:r>
            <a:r>
              <a:rPr lang="en-US" altLang="en-US" sz="1400" baseline="0" dirty="0" smtClean="0"/>
              <a:t>s are a g</a:t>
            </a:r>
            <a:r>
              <a:rPr lang="en-US" altLang="en-US" sz="1400" dirty="0" smtClean="0"/>
              <a:t>reat choice for people with little or no garden space. </a:t>
            </a:r>
          </a:p>
          <a:p>
            <a:pPr eaLnBrk="1" hangingPunct="1"/>
            <a:r>
              <a:rPr lang="en-US" altLang="en-US" sz="1400" dirty="0" smtClean="0"/>
              <a:t>They are provide</a:t>
            </a:r>
            <a:r>
              <a:rPr lang="en-US" altLang="en-US" sz="1400" baseline="0" dirty="0" smtClean="0"/>
              <a:t> an easier way to garden </a:t>
            </a:r>
            <a:r>
              <a:rPr lang="en-US" altLang="en-US" sz="1400" dirty="0" smtClean="0"/>
              <a:t>for those with limited mobility.</a:t>
            </a:r>
          </a:p>
          <a:p>
            <a:pPr eaLnBrk="1" hangingPunct="1"/>
            <a:endParaRPr lang="en-US" altLang="en-US" sz="1400" dirty="0" smtClean="0"/>
          </a:p>
          <a:p>
            <a:pPr eaLnBrk="1" hangingPunct="1"/>
            <a:r>
              <a:rPr lang="en-US" altLang="en-US" sz="1400" dirty="0" smtClean="0"/>
              <a:t>A</a:t>
            </a:r>
            <a:r>
              <a:rPr lang="en-US" altLang="en-US" sz="1400" baseline="0" dirty="0" smtClean="0"/>
              <a:t> container </a:t>
            </a:r>
            <a:r>
              <a:rPr lang="en-US" altLang="en-US" sz="1400" dirty="0" smtClean="0"/>
              <a:t>can be almost anything but must have drainage holes.  Preferable ¼</a:t>
            </a:r>
            <a:r>
              <a:rPr lang="en-US" altLang="en-US" sz="1400" baseline="0" dirty="0" smtClean="0"/>
              <a:t> inch </a:t>
            </a:r>
            <a:r>
              <a:rPr lang="en-US" altLang="en-US" sz="1400" dirty="0" smtClean="0"/>
              <a:t>holes.</a:t>
            </a:r>
          </a:p>
          <a:p>
            <a:pPr eaLnBrk="1" hangingPunct="1"/>
            <a:endParaRPr lang="en-US" altLang="en-US" sz="1400" dirty="0" smtClean="0"/>
          </a:p>
          <a:p>
            <a:pPr eaLnBrk="1" hangingPunct="1"/>
            <a:r>
              <a:rPr lang="en-US" altLang="en-US" sz="1400" dirty="0" smtClean="0"/>
              <a:t>Consider</a:t>
            </a:r>
            <a:r>
              <a:rPr lang="en-US" altLang="en-US" sz="1400" baseline="0" dirty="0" smtClean="0"/>
              <a:t> growing tender perennial herbs in containers.  Then they can be overwintered in a garage.</a:t>
            </a:r>
          </a:p>
          <a:p>
            <a:pPr eaLnBrk="1" hangingPunct="1"/>
            <a:endParaRPr lang="en-US" altLang="en-US" sz="14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During the hot, dry summer be sure to check soil moisture daily.  Apply water until it comes out of the drainage holes.  Avoid getting water on the leaves as this can encourage development of foliar diseases.</a:t>
            </a:r>
          </a:p>
          <a:p>
            <a:pPr eaLnBrk="1" hangingPunct="1"/>
            <a:endParaRPr lang="en-US" altLang="en-US" sz="1400" baseline="0" dirty="0" smtClean="0"/>
          </a:p>
          <a:p>
            <a:pPr eaLnBrk="1" hangingPunct="1"/>
            <a:endParaRPr lang="en-US" altLang="en-US" sz="1400" baseline="0" dirty="0" smtClean="0"/>
          </a:p>
          <a:p>
            <a:pPr eaLnBrk="1" hangingPunct="1"/>
            <a:endParaRPr lang="en-US" altLang="en-US" sz="1400" dirty="0" smtClean="0"/>
          </a:p>
        </p:txBody>
      </p:sp>
    </p:spTree>
    <p:extLst>
      <p:ext uri="{BB962C8B-B14F-4D97-AF65-F5344CB8AC3E}">
        <p14:creationId xmlns:p14="http://schemas.microsoft.com/office/powerpoint/2010/main" val="2255042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733D4631-796F-4F52-BCE7-24C5556216CB}" type="slidenum">
              <a:rPr lang="en-US" altLang="en-US" sz="1200" b="0" i="0" smtClean="0">
                <a:solidFill>
                  <a:schemeClr val="tx1"/>
                </a:solidFill>
                <a:latin typeface="Times New Roman" panose="02020603050405020304" pitchFamily="18" charset="0"/>
              </a:rPr>
              <a:pPr/>
              <a:t>28</a:t>
            </a:fld>
            <a:endParaRPr lang="en-US" altLang="en-US" sz="1200" b="0" i="0" dirty="0" smtClean="0">
              <a:solidFill>
                <a:schemeClr val="tx1"/>
              </a:solidFill>
              <a:latin typeface="Times New Roman" panose="02020603050405020304"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altLang="en-US" sz="1400" dirty="0" smtClean="0"/>
              <a:t>Success of a container garden depends on several factors:</a:t>
            </a:r>
          </a:p>
          <a:p>
            <a:pPr eaLnBrk="1" hangingPunct="1"/>
            <a:endParaRPr lang="en-US" altLang="en-US" sz="1400" dirty="0" smtClean="0"/>
          </a:p>
          <a:p>
            <a:pPr eaLnBrk="1" hangingPunct="1"/>
            <a:r>
              <a:rPr lang="en-US" altLang="en-US" sz="1400" dirty="0" smtClean="0"/>
              <a:t>Proper site location for the herb plants, prefer full sun.  </a:t>
            </a:r>
          </a:p>
          <a:p>
            <a:pPr eaLnBrk="1" hangingPunct="1"/>
            <a:endParaRPr lang="en-US" altLang="en-US" sz="1400" dirty="0" smtClean="0"/>
          </a:p>
          <a:p>
            <a:pPr eaLnBrk="1" hangingPunct="1"/>
            <a:r>
              <a:rPr lang="en-US" altLang="en-US" sz="1400" dirty="0" smtClean="0"/>
              <a:t>Container is</a:t>
            </a:r>
            <a:r>
              <a:rPr lang="en-US" altLang="en-US" sz="1400" baseline="0" dirty="0" smtClean="0"/>
              <a:t> the</a:t>
            </a:r>
            <a:r>
              <a:rPr lang="en-US" altLang="en-US" sz="1400" dirty="0" smtClean="0"/>
              <a:t> appropriate size for the number and mature</a:t>
            </a:r>
            <a:r>
              <a:rPr lang="en-US" altLang="en-US" sz="1400" baseline="0" dirty="0" smtClean="0"/>
              <a:t> size of plants.  You want the planting to look full, but avoid overcrowding plants.</a:t>
            </a:r>
          </a:p>
          <a:p>
            <a:pPr eaLnBrk="1" hangingPunct="1"/>
            <a:endParaRPr lang="en-US" altLang="en-US" sz="1400" baseline="0" dirty="0" smtClean="0"/>
          </a:p>
          <a:p>
            <a:pPr eaLnBrk="1" hangingPunct="1"/>
            <a:r>
              <a:rPr lang="en-US" altLang="en-US" sz="1400" baseline="0" dirty="0" smtClean="0"/>
              <a:t>Also be sure to put plants in a container that have the same growing needs.</a:t>
            </a:r>
            <a:endParaRPr lang="en-US" altLang="en-US" sz="1400" dirty="0" smtClean="0"/>
          </a:p>
          <a:p>
            <a:pPr eaLnBrk="1" hangingPunct="1"/>
            <a:endParaRPr lang="en-US" altLang="en-US"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dirty="0" smtClean="0"/>
              <a:t>Use</a:t>
            </a:r>
            <a:r>
              <a:rPr lang="en-US" altLang="en-US" sz="1400" baseline="0" dirty="0" smtClean="0"/>
              <a:t> a quality</a:t>
            </a:r>
            <a:r>
              <a:rPr lang="en-US" altLang="en-US" sz="1400" dirty="0" smtClean="0"/>
              <a:t> sterile lightweight potting media in containers.  Herbs need </a:t>
            </a:r>
            <a:r>
              <a:rPr lang="en-US" altLang="en-US" sz="1400" baseline="0" dirty="0" smtClean="0"/>
              <a:t>well-drained soil and they do not like wet feet.</a:t>
            </a:r>
            <a:endParaRPr lang="en-US" altLang="en-US" sz="1400" dirty="0" smtClean="0"/>
          </a:p>
          <a:p>
            <a:pPr eaLnBrk="1" hangingPunct="1"/>
            <a:endParaRPr lang="en-US" altLang="en-US" sz="1400" dirty="0" smtClean="0"/>
          </a:p>
          <a:p>
            <a:pPr eaLnBrk="1" hangingPunct="1"/>
            <a:r>
              <a:rPr lang="en-US" altLang="en-US" sz="1400" dirty="0" smtClean="0"/>
              <a:t>Group</a:t>
            </a:r>
            <a:r>
              <a:rPr lang="en-US" altLang="en-US" sz="1400" baseline="0" dirty="0" smtClean="0"/>
              <a:t> plants in containers based on growing needs</a:t>
            </a:r>
            <a:endParaRPr lang="en-US" altLang="en-US" sz="1400" dirty="0" smtClean="0"/>
          </a:p>
          <a:p>
            <a:pPr eaLnBrk="1" hangingPunct="1"/>
            <a:endParaRPr lang="en-US" altLang="en-US" sz="1400" dirty="0" smtClean="0"/>
          </a:p>
        </p:txBody>
      </p:sp>
    </p:spTree>
    <p:extLst>
      <p:ext uri="{BB962C8B-B14F-4D97-AF65-F5344CB8AC3E}">
        <p14:creationId xmlns:p14="http://schemas.microsoft.com/office/powerpoint/2010/main" val="1157732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180609DE-88E6-4B69-BABE-EB232F460F83}" type="slidenum">
              <a:rPr lang="en-US" altLang="en-US" sz="1200" b="0" i="0" smtClean="0">
                <a:solidFill>
                  <a:schemeClr val="tx1"/>
                </a:solidFill>
                <a:latin typeface="Times New Roman" panose="02020603050405020304" pitchFamily="18" charset="0"/>
              </a:rPr>
              <a:pPr/>
              <a:t>29</a:t>
            </a:fld>
            <a:endParaRPr lang="en-US" altLang="en-US" sz="1200" b="0" i="0" dirty="0" smtClean="0">
              <a:solidFill>
                <a:schemeClr val="tx1"/>
              </a:solidFill>
              <a:latin typeface="Times New Roman" panose="02020603050405020304" pitchFamily="18" charset="0"/>
            </a:endParaRPr>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smtClean="0"/>
              <a:t>Greek oregano growing</a:t>
            </a:r>
            <a:r>
              <a:rPr lang="en-US" altLang="en-US" baseline="0" dirty="0" smtClean="0"/>
              <a:t> in a terra cotta pot.</a:t>
            </a:r>
            <a:endParaRPr lang="en-US" altLang="en-US" dirty="0" smtClean="0"/>
          </a:p>
        </p:txBody>
      </p:sp>
    </p:spTree>
    <p:extLst>
      <p:ext uri="{BB962C8B-B14F-4D97-AF65-F5344CB8AC3E}">
        <p14:creationId xmlns:p14="http://schemas.microsoft.com/office/powerpoint/2010/main" val="2486446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7BF2652F-489E-447F-9D7B-977AE045EB96}" type="slidenum">
              <a:rPr lang="en-US" altLang="en-US" sz="1200" b="0" i="0" smtClean="0">
                <a:solidFill>
                  <a:schemeClr val="tx1"/>
                </a:solidFill>
                <a:latin typeface="Times New Roman" panose="02020603050405020304" pitchFamily="18" charset="0"/>
              </a:rPr>
              <a:pPr/>
              <a:t>3</a:t>
            </a:fld>
            <a:endParaRPr lang="en-US" altLang="en-US" sz="1200" b="0" i="0" dirty="0" smtClean="0">
              <a:solidFill>
                <a:schemeClr val="tx1"/>
              </a:solidFill>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a:solidFill>
            <a:srgbClr val="FFFFFF"/>
          </a:solidFill>
          <a:ln/>
        </p:spPr>
      </p:sp>
      <p:sp>
        <p:nvSpPr>
          <p:cNvPr id="112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l" eaLnBrk="1" hangingPunct="1"/>
            <a:r>
              <a:rPr lang="en-US" altLang="en-US" sz="1200" dirty="0" smtClean="0"/>
              <a:t>Growing herbs is a fun and rewarding experience for gardeners and cooking enthusiast.</a:t>
            </a:r>
          </a:p>
          <a:p>
            <a:pPr algn="l" eaLnBrk="1" hangingPunct="1"/>
            <a:endParaRPr lang="en-US" altLang="en-US" sz="1200" dirty="0" smtClean="0"/>
          </a:p>
          <a:p>
            <a:pPr algn="l" eaLnBrk="1" hangingPunct="1"/>
            <a:r>
              <a:rPr lang="en-US" altLang="en-US" sz="1200" dirty="0" smtClean="0"/>
              <a:t>In general herbs are easy to grow, as</a:t>
            </a:r>
            <a:r>
              <a:rPr lang="en-US" altLang="en-US" sz="1200" baseline="0" dirty="0" smtClean="0"/>
              <a:t> they have</a:t>
            </a:r>
            <a:r>
              <a:rPr lang="en-US" altLang="en-US" sz="1200" dirty="0" smtClean="0"/>
              <a:t> few insect and disease problems.</a:t>
            </a:r>
          </a:p>
          <a:p>
            <a:pPr algn="l" eaLnBrk="1" hangingPunct="1"/>
            <a:endParaRPr lang="en-US" altLang="en-US" sz="1200" dirty="0" smtClean="0"/>
          </a:p>
          <a:p>
            <a:pPr algn="l" eaLnBrk="1" hangingPunct="1"/>
            <a:r>
              <a:rPr lang="en-US" altLang="en-US" sz="1200" dirty="0" smtClean="0"/>
              <a:t>In addition, herbs add fragrance</a:t>
            </a:r>
            <a:r>
              <a:rPr lang="en-US" altLang="en-US" sz="1200" baseline="0" dirty="0" smtClean="0"/>
              <a:t> and texture to the garden.</a:t>
            </a:r>
            <a:endParaRPr lang="en-US" altLang="en-US" sz="1200" dirty="0" smtClean="0"/>
          </a:p>
          <a:p>
            <a:pPr algn="l" eaLnBrk="1" hangingPunct="1"/>
            <a:endParaRPr lang="en-US" altLang="en-US" sz="1200" dirty="0" smtClean="0"/>
          </a:p>
          <a:p>
            <a:pPr algn="l" eaLnBrk="1" hangingPunct="1"/>
            <a:r>
              <a:rPr lang="en-US" altLang="en-US" sz="1200" dirty="0" smtClean="0"/>
              <a:t>Growing your own culinary</a:t>
            </a:r>
            <a:r>
              <a:rPr lang="en-US" altLang="en-US" sz="1200" baseline="0" dirty="0" smtClean="0"/>
              <a:t> herbs can be less expensive than buying fresh herbs.  </a:t>
            </a:r>
          </a:p>
          <a:p>
            <a:pPr algn="l" eaLnBrk="1" hangingPunct="1"/>
            <a:endParaRPr lang="en-US" altLang="en-US" sz="1200" dirty="0" smtClean="0"/>
          </a:p>
          <a:p>
            <a:pPr algn="l" eaLnBrk="1" hangingPunct="1"/>
            <a:r>
              <a:rPr lang="en-US" altLang="en-US" sz="1200" dirty="0" smtClean="0"/>
              <a:t>Another great reward of herb plants</a:t>
            </a:r>
            <a:r>
              <a:rPr lang="en-US" altLang="en-US" sz="1200" baseline="0" dirty="0" smtClean="0"/>
              <a:t> is that many of them are used by pollinating insects.  Some herb plants are larval food sources, while others provide pollen or nectar.</a:t>
            </a:r>
            <a:endParaRPr lang="en-US" altLang="en-US" sz="1200" dirty="0" smtClean="0"/>
          </a:p>
          <a:p>
            <a:pPr algn="l" eaLnBrk="1" hangingPunct="1"/>
            <a:endParaRPr lang="en-US" altLang="en-US" sz="1200" dirty="0" smtClean="0"/>
          </a:p>
        </p:txBody>
      </p:sp>
    </p:spTree>
    <p:extLst>
      <p:ext uri="{BB962C8B-B14F-4D97-AF65-F5344CB8AC3E}">
        <p14:creationId xmlns:p14="http://schemas.microsoft.com/office/powerpoint/2010/main" val="2559525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Chocolate mint and strawberry</a:t>
            </a:r>
            <a:r>
              <a:rPr lang="en-US" baseline="0" dirty="0" smtClean="0"/>
              <a:t> plant growing in a terra cotta pot.</a:t>
            </a:r>
            <a:endParaRPr lang="en-US" dirty="0"/>
          </a:p>
        </p:txBody>
      </p:sp>
      <p:sp>
        <p:nvSpPr>
          <p:cNvPr id="4" name="Slide Number Placeholder 3"/>
          <p:cNvSpPr>
            <a:spLocks noGrp="1"/>
          </p:cNvSpPr>
          <p:nvPr>
            <p:ph type="sldNum" sz="quarter" idx="10"/>
          </p:nvPr>
        </p:nvSpPr>
        <p:spPr/>
        <p:txBody>
          <a:bodyPr/>
          <a:lstStyle/>
          <a:p>
            <a:fld id="{26581A65-CAA4-49C1-9B8A-012C73A4F4FF}" type="slidenum">
              <a:rPr lang="en-US" smtClean="0"/>
              <a:t>30</a:t>
            </a:fld>
            <a:endParaRPr lang="en-US" dirty="0"/>
          </a:p>
        </p:txBody>
      </p:sp>
    </p:spTree>
    <p:extLst>
      <p:ext uri="{BB962C8B-B14F-4D97-AF65-F5344CB8AC3E}">
        <p14:creationId xmlns:p14="http://schemas.microsoft.com/office/powerpoint/2010/main" val="3503700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C2458E1A-B17C-4BDC-91D5-26DD4DF3B2C8}" type="slidenum">
              <a:rPr lang="en-US" altLang="en-US" sz="1200" b="0" i="0" smtClean="0">
                <a:solidFill>
                  <a:schemeClr val="tx1"/>
                </a:solidFill>
                <a:latin typeface="Times New Roman" panose="02020603050405020304" pitchFamily="18" charset="0"/>
              </a:rPr>
              <a:pPr/>
              <a:t>31</a:t>
            </a:fld>
            <a:endParaRPr lang="en-US" altLang="en-US" sz="1200" b="0" i="0" dirty="0" smtClean="0">
              <a:solidFill>
                <a:schemeClr val="tx1"/>
              </a:solidFill>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altLang="en-US" dirty="0" smtClean="0"/>
          </a:p>
          <a:p>
            <a:pPr eaLnBrk="1" hangingPunct="1"/>
            <a:r>
              <a:rPr lang="en-US" altLang="en-US" dirty="0" smtClean="0"/>
              <a:t>In</a:t>
            </a:r>
            <a:r>
              <a:rPr lang="en-US" altLang="en-US" baseline="0" dirty="0" smtClean="0"/>
              <a:t> addition to plants, consider including features in your garden.  For example, this </a:t>
            </a:r>
            <a:r>
              <a:rPr lang="en-US" altLang="en-US" dirty="0" smtClean="0"/>
              <a:t>shallow</a:t>
            </a:r>
            <a:r>
              <a:rPr lang="en-US" altLang="en-US" baseline="0" dirty="0" smtClean="0"/>
              <a:t> container provides water for the birds. Be sure to replace water at least once a week.  </a:t>
            </a:r>
            <a:endParaRPr lang="en-US" altLang="en-US" dirty="0" smtClean="0"/>
          </a:p>
          <a:p>
            <a:pPr eaLnBrk="1" hangingPunct="1"/>
            <a:endParaRPr lang="en-US" altLang="en-US" dirty="0" smtClean="0"/>
          </a:p>
          <a:p>
            <a:pPr eaLnBrk="1" hangingPunct="1"/>
            <a:r>
              <a:rPr lang="en-US" sz="1200" b="0" i="0" kern="1200" baseline="0" dirty="0" smtClean="0">
                <a:solidFill>
                  <a:schemeClr val="tx1"/>
                </a:solidFill>
                <a:effectLst/>
                <a:latin typeface="+mn-lt"/>
                <a:ea typeface="+mn-ea"/>
                <a:cs typeface="+mn-cs"/>
              </a:rPr>
              <a:t>For visiting pollinators such as b</a:t>
            </a:r>
            <a:r>
              <a:rPr lang="en-US" sz="1200" b="0" i="0" kern="1200" dirty="0" smtClean="0">
                <a:solidFill>
                  <a:schemeClr val="tx1"/>
                </a:solidFill>
                <a:effectLst/>
                <a:latin typeface="+mn-lt"/>
                <a:ea typeface="+mn-ea"/>
                <a:cs typeface="+mn-cs"/>
              </a:rPr>
              <a:t>utterflies</a:t>
            </a:r>
            <a:r>
              <a:rPr lang="en-US" sz="1200" b="0" i="0" kern="1200" baseline="0" dirty="0" smtClean="0">
                <a:solidFill>
                  <a:schemeClr val="tx1"/>
                </a:solidFill>
                <a:effectLst/>
                <a:latin typeface="+mn-lt"/>
                <a:ea typeface="+mn-ea"/>
                <a:cs typeface="+mn-cs"/>
              </a:rPr>
              <a:t>, p</a:t>
            </a:r>
            <a:r>
              <a:rPr lang="en-US" sz="1200" b="0" i="0" kern="1200" dirty="0" smtClean="0">
                <a:solidFill>
                  <a:schemeClr val="tx1"/>
                </a:solidFill>
                <a:effectLst/>
                <a:latin typeface="+mn-lt"/>
                <a:ea typeface="+mn-ea"/>
                <a:cs typeface="+mn-cs"/>
              </a:rPr>
              <a:t>lace coarse sand in a shallow dish</a:t>
            </a:r>
            <a:r>
              <a:rPr lang="en-US" sz="1200" b="0" i="0" kern="1200" baseline="0" dirty="0" smtClean="0">
                <a:solidFill>
                  <a:schemeClr val="tx1"/>
                </a:solidFill>
                <a:effectLst/>
                <a:latin typeface="+mn-lt"/>
                <a:ea typeface="+mn-ea"/>
                <a:cs typeface="+mn-cs"/>
              </a:rPr>
              <a:t> such as a bird bath.  Add water to moisten the sand</a:t>
            </a:r>
            <a:r>
              <a:rPr lang="en-US" sz="1200" b="0" i="0" kern="1200" dirty="0" smtClean="0">
                <a:solidFill>
                  <a:schemeClr val="tx1"/>
                </a:solidFill>
                <a:effectLst/>
                <a:latin typeface="+mn-lt"/>
                <a:ea typeface="+mn-ea"/>
                <a:cs typeface="+mn-cs"/>
              </a:rPr>
              <a:t>.  Butterflies congregate in puddles, drinking water and extracting minerals from damp puddles</a:t>
            </a:r>
            <a:endParaRPr lang="en-US" altLang="en-US" dirty="0" smtClean="0"/>
          </a:p>
          <a:p>
            <a:pPr eaLnBrk="1" hangingPunct="1"/>
            <a:endParaRPr lang="en-US" altLang="en-US" dirty="0" smtClean="0"/>
          </a:p>
          <a:p>
            <a:pPr eaLnBrk="1" hangingPunct="1"/>
            <a:r>
              <a:rPr lang="en-US" altLang="en-US" dirty="0" smtClean="0"/>
              <a:t>Container</a:t>
            </a:r>
            <a:r>
              <a:rPr lang="en-US" altLang="en-US" baseline="0" dirty="0" smtClean="0"/>
              <a:t> with sloping slides</a:t>
            </a:r>
            <a:endParaRPr lang="en-US" altLang="en-US" dirty="0" smtClean="0"/>
          </a:p>
        </p:txBody>
      </p:sp>
    </p:spTree>
    <p:extLst>
      <p:ext uri="{BB962C8B-B14F-4D97-AF65-F5344CB8AC3E}">
        <p14:creationId xmlns:p14="http://schemas.microsoft.com/office/powerpoint/2010/main" val="2990263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Inviting</a:t>
            </a:r>
            <a:r>
              <a:rPr lang="en-US" baseline="0" dirty="0" smtClean="0"/>
              <a:t> pollinators to your herb garden can be a rewarding experience.  </a:t>
            </a:r>
          </a:p>
          <a:p>
            <a:r>
              <a:rPr lang="en-US" baseline="0" dirty="0" smtClean="0"/>
              <a:t>For the benefit of pollinating insects include a few more features in your herb garden.  </a:t>
            </a:r>
          </a:p>
          <a:p>
            <a:r>
              <a:rPr lang="en-US" baseline="0" dirty="0" smtClean="0"/>
              <a:t>Leave a small pile of dead wood for nesting.</a:t>
            </a:r>
          </a:p>
          <a:p>
            <a:r>
              <a:rPr lang="en-US" baseline="0" dirty="0" smtClean="0"/>
              <a:t>A shallow source of water, or mud and water.</a:t>
            </a:r>
          </a:p>
          <a:p>
            <a:r>
              <a:rPr lang="en-US" baseline="0" dirty="0" smtClean="0"/>
              <a:t>Leave some soil uncovered. This area can be used by ground nesting bees.</a:t>
            </a:r>
          </a:p>
          <a:p>
            <a:r>
              <a:rPr lang="en-US" baseline="0" dirty="0" smtClean="0"/>
              <a:t>In the fall leave plant residue in place for overwintering insects. </a:t>
            </a:r>
            <a:endParaRPr lang="en-US" dirty="0"/>
          </a:p>
        </p:txBody>
      </p:sp>
      <p:sp>
        <p:nvSpPr>
          <p:cNvPr id="4" name="Slide Number Placeholder 3"/>
          <p:cNvSpPr>
            <a:spLocks noGrp="1"/>
          </p:cNvSpPr>
          <p:nvPr>
            <p:ph type="sldNum" sz="quarter" idx="10"/>
          </p:nvPr>
        </p:nvSpPr>
        <p:spPr/>
        <p:txBody>
          <a:bodyPr/>
          <a:lstStyle/>
          <a:p>
            <a:fld id="{26581A65-CAA4-49C1-9B8A-012C73A4F4FF}" type="slidenum">
              <a:rPr lang="en-US" smtClean="0"/>
              <a:t>32</a:t>
            </a:fld>
            <a:endParaRPr lang="en-US" dirty="0"/>
          </a:p>
        </p:txBody>
      </p:sp>
    </p:spTree>
    <p:extLst>
      <p:ext uri="{BB962C8B-B14F-4D97-AF65-F5344CB8AC3E}">
        <p14:creationId xmlns:p14="http://schemas.microsoft.com/office/powerpoint/2010/main" val="3484903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my contact information. </a:t>
            </a:r>
          </a:p>
          <a:p>
            <a:r>
              <a:rPr lang="en-US" dirty="0" smtClean="0"/>
              <a:t>If you have gardening questions, please contact your local extension office.</a:t>
            </a:r>
            <a:endParaRPr lang="en-US" dirty="0"/>
          </a:p>
        </p:txBody>
      </p:sp>
      <p:sp>
        <p:nvSpPr>
          <p:cNvPr id="4" name="Slide Number Placeholder 3"/>
          <p:cNvSpPr>
            <a:spLocks noGrp="1"/>
          </p:cNvSpPr>
          <p:nvPr>
            <p:ph type="sldNum" sz="quarter" idx="10"/>
          </p:nvPr>
        </p:nvSpPr>
        <p:spPr/>
        <p:txBody>
          <a:bodyPr/>
          <a:lstStyle/>
          <a:p>
            <a:fld id="{26581A65-CAA4-49C1-9B8A-012C73A4F4FF}" type="slidenum">
              <a:rPr lang="en-US" smtClean="0"/>
              <a:t>33</a:t>
            </a:fld>
            <a:endParaRPr lang="en-US" dirty="0"/>
          </a:p>
        </p:txBody>
      </p:sp>
    </p:spTree>
    <p:extLst>
      <p:ext uri="{BB962C8B-B14F-4D97-AF65-F5344CB8AC3E}">
        <p14:creationId xmlns:p14="http://schemas.microsoft.com/office/powerpoint/2010/main" val="3011756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F1144417-57CF-4DEB-B55F-978F0DE79E48}" type="slidenum">
              <a:rPr lang="en-US" altLang="en-US" sz="1200" b="0" i="0" smtClean="0">
                <a:solidFill>
                  <a:schemeClr val="tx1"/>
                </a:solidFill>
                <a:latin typeface="Times New Roman" panose="02020603050405020304" pitchFamily="18" charset="0"/>
              </a:rPr>
              <a:pPr/>
              <a:t>4</a:t>
            </a:fld>
            <a:endParaRPr lang="en-US" altLang="en-US" sz="1200" b="0" i="0" dirty="0" smtClean="0">
              <a:solidFill>
                <a:schemeClr val="tx1"/>
              </a:solidFill>
              <a:latin typeface="Times New Roman" panose="02020603050405020304" pitchFamily="18" charset="0"/>
            </a:endParaRPr>
          </a:p>
        </p:txBody>
      </p:sp>
      <p:sp>
        <p:nvSpPr>
          <p:cNvPr id="13315" name="Rectangle 2"/>
          <p:cNvSpPr>
            <a:spLocks noGrp="1" noRot="1" noChangeAspect="1" noChangeArrowheads="1" noTextEdit="1"/>
          </p:cNvSpPr>
          <p:nvPr>
            <p:ph type="sldImg"/>
          </p:nvPr>
        </p:nvSpPr>
        <p:spPr>
          <a:solidFill>
            <a:srgbClr val="FFFFFF"/>
          </a:solidFill>
          <a:ln/>
        </p:spPr>
      </p:sp>
      <p:sp>
        <p:nvSpPr>
          <p:cNvPr id="133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smtClean="0"/>
              <a:t>A</a:t>
            </a:r>
            <a:r>
              <a:rPr lang="en-US" altLang="en-US" baseline="0" dirty="0" smtClean="0"/>
              <a:t> successful herb garden location should meet the following criteria.</a:t>
            </a:r>
          </a:p>
          <a:p>
            <a:pPr eaLnBrk="1" hangingPunct="1"/>
            <a:endParaRPr lang="en-US" altLang="en-US" baseline="0" dirty="0" smtClean="0"/>
          </a:p>
          <a:p>
            <a:pPr eaLnBrk="1" hangingPunct="1"/>
            <a:r>
              <a:rPr lang="en-US" altLang="en-US" baseline="0" dirty="0" smtClean="0"/>
              <a:t>Herbs prefer to grow in a sunny location with at least 6 hours of sunlight.  </a:t>
            </a:r>
          </a:p>
          <a:p>
            <a:pPr eaLnBrk="1" hangingPunct="1"/>
            <a:endParaRPr lang="en-US" altLang="en-US" baseline="0" dirty="0" smtClean="0"/>
          </a:p>
          <a:p>
            <a:pPr eaLnBrk="1" hangingPunct="1"/>
            <a:r>
              <a:rPr lang="en-US" altLang="en-US" baseline="0" dirty="0" smtClean="0"/>
              <a:t>If possible, grow herbs in containers or in a small garden that is located close to the kitchen.</a:t>
            </a:r>
          </a:p>
          <a:p>
            <a:pPr eaLnBrk="1" hangingPunct="1"/>
            <a:endParaRPr lang="en-US" altLang="en-US" dirty="0" smtClean="0"/>
          </a:p>
          <a:p>
            <a:pPr eaLnBrk="1" hangingPunct="1"/>
            <a:r>
              <a:rPr lang="en-US" altLang="en-US" dirty="0" smtClean="0"/>
              <a:t>Herb plants will grow best</a:t>
            </a:r>
            <a:r>
              <a:rPr lang="en-US" altLang="en-US" baseline="0" dirty="0" smtClean="0"/>
              <a:t> in a</a:t>
            </a:r>
            <a:r>
              <a:rPr lang="en-US" altLang="en-US" dirty="0" smtClean="0"/>
              <a:t>verage soil fertility </a:t>
            </a:r>
            <a:r>
              <a:rPr lang="en-US" altLang="en-US" baseline="0" dirty="0" smtClean="0"/>
              <a:t>as hig</a:t>
            </a:r>
            <a:r>
              <a:rPr lang="en-US" altLang="en-US" dirty="0" smtClean="0"/>
              <a:t>hly fertile soil causes excessive growth and reduced flavor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preferred</a:t>
            </a:r>
            <a:r>
              <a:rPr lang="en-US" altLang="en-US" baseline="0" dirty="0" smtClean="0"/>
              <a:t> soil pH is </a:t>
            </a:r>
            <a:r>
              <a:rPr lang="en-US" altLang="en-US" dirty="0" smtClean="0"/>
              <a:t>Neutral.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Good drainage is a must</a:t>
            </a:r>
            <a:r>
              <a:rPr lang="en-US" altLang="en-US" baseline="0" dirty="0" smtClean="0"/>
              <a:t> as herbs do</a:t>
            </a:r>
            <a:r>
              <a:rPr lang="en-US" altLang="en-US" dirty="0" smtClean="0"/>
              <a:t> not like wet feet. </a:t>
            </a:r>
            <a:r>
              <a:rPr lang="en-US" altLang="en-US" baseline="0" dirty="0" smtClean="0"/>
              <a:t> So a</a:t>
            </a:r>
            <a:r>
              <a:rPr lang="en-US" altLang="en-US" dirty="0" smtClean="0"/>
              <a:t>void</a:t>
            </a:r>
            <a:r>
              <a:rPr lang="en-US" altLang="en-US" baseline="0" dirty="0" smtClean="0"/>
              <a:t> planting herbs in wet, poorly drained soils.  If planting herbs in containers, make sure the container has a drainage hole.</a:t>
            </a:r>
            <a:endParaRPr lang="en-US" altLang="en-US" dirty="0" smtClean="0"/>
          </a:p>
          <a:p>
            <a:pPr eaLnBrk="1" hangingPunct="1"/>
            <a:endParaRPr lang="en-US" altLang="en-US" dirty="0" smtClean="0"/>
          </a:p>
          <a:p>
            <a:pPr eaLnBrk="1" hangingPunct="1"/>
            <a:r>
              <a:rPr lang="en-US" altLang="en-US" dirty="0" smtClean="0"/>
              <a:t>If mulching the garden, use</a:t>
            </a:r>
            <a:r>
              <a:rPr lang="en-US" altLang="en-US" baseline="0" dirty="0" smtClean="0"/>
              <a:t> a</a:t>
            </a:r>
            <a:r>
              <a:rPr lang="en-US" altLang="en-US" dirty="0" smtClean="0"/>
              <a:t> light covering and avoid</a:t>
            </a:r>
            <a:r>
              <a:rPr lang="en-US" altLang="en-US" baseline="0" dirty="0" smtClean="0"/>
              <a:t> </a:t>
            </a:r>
            <a:r>
              <a:rPr lang="en-US" altLang="en-US" dirty="0" smtClean="0"/>
              <a:t>getting mulch near the stem.</a:t>
            </a:r>
          </a:p>
          <a:p>
            <a:pPr eaLnBrk="1" hangingPunct="1"/>
            <a:endParaRPr lang="en-US" altLang="en-US" dirty="0" smtClean="0"/>
          </a:p>
          <a:p>
            <a:pPr eaLnBrk="1" hangingPunct="1"/>
            <a:r>
              <a:rPr lang="en-US" altLang="en-US" dirty="0" smtClean="0"/>
              <a:t>To</a:t>
            </a:r>
            <a:r>
              <a:rPr lang="en-US" altLang="en-US" baseline="0" dirty="0" smtClean="0"/>
              <a:t> prevent disease issues, give plants proper spacing to allow for good air circulation.</a:t>
            </a:r>
            <a:endParaRPr lang="en-US" altLang="en-US" dirty="0" smtClean="0"/>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1105342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Many culinary herb plants are also</a:t>
            </a:r>
            <a:r>
              <a:rPr lang="en-US" baseline="0" dirty="0" smtClean="0"/>
              <a:t> good plants for pollinating insects. </a:t>
            </a:r>
            <a:r>
              <a:rPr lang="en-US" altLang="en-US" sz="1200" dirty="0" smtClean="0"/>
              <a:t>Pollinators</a:t>
            </a:r>
            <a:r>
              <a:rPr lang="en-US" altLang="en-US" sz="1200" baseline="0" dirty="0" smtClean="0"/>
              <a:t> that you might find visiting herb f</a:t>
            </a:r>
            <a:r>
              <a:rPr lang="en-US" altLang="en-US" sz="1200" dirty="0" smtClean="0"/>
              <a:t>lowers include native bees, honey bees, butterflies, hover flies, parasitic wasps</a:t>
            </a:r>
            <a:r>
              <a:rPr lang="en-US" altLang="en-US" sz="1200" baseline="0" dirty="0" smtClean="0"/>
              <a:t> a</a:t>
            </a:r>
            <a:r>
              <a:rPr lang="en-US" altLang="en-US" sz="1200" dirty="0" smtClean="0"/>
              <a:t>nd hummingbirds.</a:t>
            </a:r>
            <a:endParaRPr lang="en-US" baseline="0" dirty="0" smtClean="0"/>
          </a:p>
          <a:p>
            <a:endParaRPr lang="en-US" baseline="0" dirty="0" smtClean="0"/>
          </a:p>
          <a:p>
            <a:r>
              <a:rPr lang="en-US" baseline="0" dirty="0" smtClean="0"/>
              <a:t>If inviting insects to your garden, you may need to do a few things differently.  </a:t>
            </a:r>
          </a:p>
          <a:p>
            <a:endParaRPr lang="en-US" baseline="0" dirty="0" smtClean="0"/>
          </a:p>
          <a:p>
            <a:r>
              <a:rPr lang="en-US" altLang="en-US" sz="1200" dirty="0" smtClean="0"/>
              <a:t>For example, </a:t>
            </a:r>
            <a:r>
              <a:rPr lang="en-US" altLang="en-US" sz="1200" baseline="0" dirty="0" smtClean="0"/>
              <a:t>culinary herbs are generally cut back just before the plants flower. </a:t>
            </a:r>
          </a:p>
          <a:p>
            <a:endParaRPr lang="en-US" altLang="en-US" sz="1200" baseline="0" dirty="0" smtClean="0"/>
          </a:p>
          <a:p>
            <a:r>
              <a:rPr lang="en-US" altLang="en-US" sz="1200" baseline="0" dirty="0" smtClean="0"/>
              <a:t>However for the benefit of pollinators, avoid giving herb plants a haircut until the flowers blooms begin to fade.</a:t>
            </a:r>
            <a:endParaRPr lang="en-US" altLang="en-US" sz="1200" dirty="0" smtClean="0"/>
          </a:p>
          <a:p>
            <a:endParaRPr lang="en-US" altLang="en-US" sz="1200" dirty="0" smtClean="0"/>
          </a:p>
          <a:p>
            <a:r>
              <a:rPr lang="en-US" altLang="en-US" sz="1200" dirty="0" smtClean="0"/>
              <a:t>For</a:t>
            </a:r>
            <a:r>
              <a:rPr lang="en-US" altLang="en-US" sz="1200" baseline="0" dirty="0" smtClean="0"/>
              <a:t> a few pollinators, </a:t>
            </a:r>
            <a:r>
              <a:rPr lang="en-US" altLang="en-US" sz="1200" dirty="0" smtClean="0"/>
              <a:t>herb plant leaves are a good food</a:t>
            </a:r>
            <a:r>
              <a:rPr lang="en-US" altLang="en-US" sz="1200" baseline="0" dirty="0" smtClean="0"/>
              <a:t> source for larvae.  Black swallowtail larvae feed on fennel, dill and parsley leaves.  </a:t>
            </a:r>
          </a:p>
          <a:p>
            <a:r>
              <a:rPr lang="en-US" altLang="en-US" sz="1200" baseline="0" dirty="0" smtClean="0"/>
              <a:t>When planting fennel, dill and parsley be sure to plant a few extra plants for a larval food source.</a:t>
            </a:r>
          </a:p>
          <a:p>
            <a:endParaRPr lang="en-US" sz="1200" baseline="0" dirty="0" smtClean="0"/>
          </a:p>
          <a:p>
            <a:r>
              <a:rPr lang="en-US" sz="1200" baseline="0" dirty="0" smtClean="0"/>
              <a:t>Now I will discuss a few of the insect pollinators that may visit your herb plants.</a:t>
            </a:r>
          </a:p>
        </p:txBody>
      </p:sp>
      <p:sp>
        <p:nvSpPr>
          <p:cNvPr id="4" name="Slide Number Placeholder 3"/>
          <p:cNvSpPr>
            <a:spLocks noGrp="1"/>
          </p:cNvSpPr>
          <p:nvPr>
            <p:ph type="sldNum" sz="quarter" idx="10"/>
          </p:nvPr>
        </p:nvSpPr>
        <p:spPr/>
        <p:txBody>
          <a:bodyPr/>
          <a:lstStyle/>
          <a:p>
            <a:fld id="{26581A65-CAA4-49C1-9B8A-012C73A4F4FF}" type="slidenum">
              <a:rPr lang="en-US" smtClean="0"/>
              <a:t>5</a:t>
            </a:fld>
            <a:endParaRPr lang="en-US" dirty="0"/>
          </a:p>
        </p:txBody>
      </p:sp>
    </p:spTree>
    <p:extLst>
      <p:ext uri="{BB962C8B-B14F-4D97-AF65-F5344CB8AC3E}">
        <p14:creationId xmlns:p14="http://schemas.microsoft.com/office/powerpoint/2010/main" val="2540763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622D22BB-ADFF-481C-B035-B2A804D80ABB}" type="slidenum">
              <a:rPr lang="en-US" altLang="en-US" sz="1200" b="0" i="0" smtClean="0">
                <a:solidFill>
                  <a:schemeClr val="tx1"/>
                </a:solidFill>
                <a:latin typeface="Times New Roman" panose="02020603050405020304" pitchFamily="18" charset="0"/>
              </a:rPr>
              <a:pPr/>
              <a:t>6</a:t>
            </a:fld>
            <a:endParaRPr lang="en-US" altLang="en-US" sz="1200" b="0" i="0" dirty="0" smtClean="0">
              <a:solidFill>
                <a:schemeClr val="tx1"/>
              </a:solidFill>
              <a:latin typeface="Times New Roman" panose="02020603050405020304" pitchFamily="18" charset="0"/>
            </a:endParaRPr>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z="1400" dirty="0" smtClean="0"/>
              <a:t>Herbs that attract butterflies</a:t>
            </a:r>
            <a:r>
              <a:rPr lang="en-US" altLang="en-US" sz="1400" baseline="0" dirty="0" smtClean="0"/>
              <a:t> include chives, mint, parsley, and thyme just to name a few.</a:t>
            </a:r>
          </a:p>
          <a:p>
            <a:pPr eaLnBrk="1" hangingPunct="1"/>
            <a:endParaRPr lang="en-US" altLang="en-US" sz="1400" dirty="0" smtClean="0"/>
          </a:p>
          <a:p>
            <a:pPr eaLnBrk="1" hangingPunct="1"/>
            <a:r>
              <a:rPr lang="en-US" altLang="en-US" sz="1400" dirty="0" smtClean="0"/>
              <a:t>Here are examples</a:t>
            </a:r>
            <a:r>
              <a:rPr lang="en-US" altLang="en-US" sz="1400" baseline="0" dirty="0" smtClean="0"/>
              <a:t> of two butterflies that may visit your garden, black swallowtail butterfly and the buckeye butterfly.  </a:t>
            </a:r>
          </a:p>
        </p:txBody>
      </p:sp>
    </p:spTree>
    <p:extLst>
      <p:ext uri="{BB962C8B-B14F-4D97-AF65-F5344CB8AC3E}">
        <p14:creationId xmlns:p14="http://schemas.microsoft.com/office/powerpoint/2010/main" val="1015642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Herbs that attract bees include basil, borage,</a:t>
            </a:r>
            <a:r>
              <a:rPr lang="en-US" sz="1200" b="0" i="0" kern="1200" baseline="0" dirty="0" smtClean="0">
                <a:solidFill>
                  <a:schemeClr val="tx1"/>
                </a:solidFill>
                <a:effectLst/>
                <a:latin typeface="+mn-lt"/>
                <a:ea typeface="+mn-ea"/>
                <a:cs typeface="+mn-cs"/>
              </a:rPr>
              <a:t> chamomile, dill, germander, hyssop, lavender, lemon balm, rosemary, and thyme to name a few.</a:t>
            </a:r>
            <a:endParaRPr lang="en-US" sz="1200" b="0" i="0" kern="1200" dirty="0" smtClean="0">
              <a:solidFill>
                <a:schemeClr val="tx1"/>
              </a:solidFill>
              <a:effectLst/>
              <a:latin typeface="+mn-lt"/>
              <a:ea typeface="+mn-ea"/>
              <a:cs typeface="+mn-cs"/>
            </a:endParaRPr>
          </a:p>
          <a:p>
            <a:endParaRPr lang="en-US" dirty="0" smtClean="0"/>
          </a:p>
          <a:p>
            <a:r>
              <a:rPr lang="en-US" dirty="0" smtClean="0"/>
              <a:t>Examples</a:t>
            </a:r>
            <a:r>
              <a:rPr lang="en-US" baseline="0" dirty="0" smtClean="0"/>
              <a:t> of bees that may visit your garden include honey bees and </a:t>
            </a:r>
            <a:r>
              <a:rPr lang="en-US" dirty="0" smtClean="0"/>
              <a:t>green metallic bees.</a:t>
            </a:r>
          </a:p>
        </p:txBody>
      </p:sp>
      <p:sp>
        <p:nvSpPr>
          <p:cNvPr id="4" name="Slide Number Placeholder 3"/>
          <p:cNvSpPr>
            <a:spLocks noGrp="1"/>
          </p:cNvSpPr>
          <p:nvPr>
            <p:ph type="sldNum" sz="quarter" idx="10"/>
          </p:nvPr>
        </p:nvSpPr>
        <p:spPr/>
        <p:txBody>
          <a:bodyPr/>
          <a:lstStyle/>
          <a:p>
            <a:fld id="{26581A65-CAA4-49C1-9B8A-012C73A4F4FF}" type="slidenum">
              <a:rPr lang="en-US" smtClean="0"/>
              <a:t>7</a:t>
            </a:fld>
            <a:endParaRPr lang="en-US" dirty="0"/>
          </a:p>
        </p:txBody>
      </p:sp>
    </p:spTree>
    <p:extLst>
      <p:ext uri="{BB962C8B-B14F-4D97-AF65-F5344CB8AC3E}">
        <p14:creationId xmlns:p14="http://schemas.microsoft.com/office/powerpoint/2010/main" val="2278783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not a</a:t>
            </a:r>
            <a:r>
              <a:rPr lang="en-US" baseline="0" dirty="0" smtClean="0"/>
              <a:t> favorite of most gardeners, wasp may also be attracted to herb flowers.  </a:t>
            </a:r>
          </a:p>
          <a:p>
            <a:r>
              <a:rPr lang="en-US" baseline="0" dirty="0" smtClean="0"/>
              <a:t>When the garden is buzzing with pollinators be sure to work slowly, avoid wearing perfume, and wear closed toed shoes while walking through and around the garden.</a:t>
            </a:r>
            <a:endParaRPr lang="en-US" dirty="0" smtClean="0"/>
          </a:p>
        </p:txBody>
      </p:sp>
      <p:sp>
        <p:nvSpPr>
          <p:cNvPr id="4" name="Slide Number Placeholder 3"/>
          <p:cNvSpPr>
            <a:spLocks noGrp="1"/>
          </p:cNvSpPr>
          <p:nvPr>
            <p:ph type="sldNum" sz="quarter" idx="10"/>
          </p:nvPr>
        </p:nvSpPr>
        <p:spPr/>
        <p:txBody>
          <a:bodyPr/>
          <a:lstStyle/>
          <a:p>
            <a:fld id="{26581A65-CAA4-49C1-9B8A-012C73A4F4FF}" type="slidenum">
              <a:rPr lang="en-US" smtClean="0"/>
              <a:t>8</a:t>
            </a:fld>
            <a:endParaRPr lang="en-US" dirty="0"/>
          </a:p>
        </p:txBody>
      </p:sp>
    </p:spTree>
    <p:extLst>
      <p:ext uri="{BB962C8B-B14F-4D97-AF65-F5344CB8AC3E}">
        <p14:creationId xmlns:p14="http://schemas.microsoft.com/office/powerpoint/2010/main" val="3179908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altLang="en-US" dirty="0" smtClean="0"/>
              <a:t>The next several</a:t>
            </a:r>
            <a:r>
              <a:rPr lang="en-US" altLang="en-US" baseline="0" dirty="0" smtClean="0"/>
              <a:t> slides I will discuss how to grow, use several culinary herbs and how they are used by pollinators.</a:t>
            </a:r>
          </a:p>
          <a:p>
            <a:endParaRPr lang="en-US" altLang="en-US" baseline="0" dirty="0" smtClean="0"/>
          </a:p>
          <a:p>
            <a:r>
              <a:rPr lang="en-US" altLang="en-US" dirty="0" smtClean="0"/>
              <a:t>Basil is an warm loving</a:t>
            </a:r>
            <a:r>
              <a:rPr lang="en-US" altLang="en-US" baseline="0" dirty="0" smtClean="0"/>
              <a:t> </a:t>
            </a:r>
            <a:r>
              <a:rPr lang="en-US" altLang="en-US" dirty="0" smtClean="0"/>
              <a:t>annual</a:t>
            </a:r>
            <a:r>
              <a:rPr lang="en-US" altLang="en-US" baseline="0" dirty="0" smtClean="0"/>
              <a:t> that prefers well-drained, rich soil. Depending on the cultivar it grows </a:t>
            </a:r>
            <a:r>
              <a:rPr lang="en-US" altLang="en-US" dirty="0" smtClean="0"/>
              <a:t>one to two and a</a:t>
            </a:r>
            <a:r>
              <a:rPr lang="en-US" altLang="en-US" baseline="0" dirty="0" smtClean="0"/>
              <a:t> half </a:t>
            </a:r>
            <a:r>
              <a:rPr lang="en-US" altLang="en-US" dirty="0" smtClean="0"/>
              <a:t>feet tall. </a:t>
            </a:r>
          </a:p>
          <a:p>
            <a:r>
              <a:rPr lang="en-US" altLang="en-US" dirty="0" smtClean="0"/>
              <a:t>Th</a:t>
            </a:r>
            <a:r>
              <a:rPr lang="en-US" altLang="en-US" baseline="0" dirty="0" smtClean="0"/>
              <a:t>e top photo shows green basil and purple ruffles basil.  The bottom left photo is Siam Queen Thai basil.</a:t>
            </a:r>
            <a:endParaRPr lang="en-US" altLang="en-US" dirty="0" smtClean="0"/>
          </a:p>
          <a:p>
            <a:r>
              <a:rPr lang="en-US" altLang="en-US" dirty="0" smtClean="0"/>
              <a:t>Basil</a:t>
            </a:r>
            <a:r>
              <a:rPr lang="en-US" altLang="en-US" baseline="0" dirty="0" smtClean="0"/>
              <a:t> can be started </a:t>
            </a:r>
            <a:r>
              <a:rPr lang="en-US" altLang="en-US" dirty="0" smtClean="0"/>
              <a:t>from seed in mid-May, or set plants in the garden at this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Prune plants back to one-half to one-third the size as flowers fade.  Avoid letting seeds set as plant vigor will decrease.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Basil leaves can be used fresh. They can also be dried or frozen.</a:t>
            </a:r>
          </a:p>
          <a:p>
            <a:r>
              <a:rPr lang="en-US" altLang="en-US" dirty="0" smtClean="0"/>
              <a:t>Before the first</a:t>
            </a:r>
            <a:r>
              <a:rPr lang="en-US" altLang="en-US" baseline="0" dirty="0" smtClean="0"/>
              <a:t> fall frost, take stem </a:t>
            </a:r>
            <a:r>
              <a:rPr lang="en-US" altLang="en-US" dirty="0" smtClean="0"/>
              <a:t>cuttings,</a:t>
            </a:r>
            <a:r>
              <a:rPr lang="en-US" altLang="en-US" baseline="0" dirty="0" smtClean="0"/>
              <a:t> put them in water and place in a sunny location. Replace water every few days.  You should be able to enjoy fresh basil leaves for several months.</a:t>
            </a:r>
          </a:p>
          <a:p>
            <a:r>
              <a:rPr lang="en-US" altLang="en-US" dirty="0" smtClean="0"/>
              <a:t>A</a:t>
            </a:r>
            <a:r>
              <a:rPr lang="en-US" altLang="en-US" baseline="0" dirty="0" smtClean="0"/>
              <a:t> few popular food dishes that basil is used in include</a:t>
            </a:r>
            <a:r>
              <a:rPr lang="en-US" altLang="en-US" dirty="0" smtClean="0"/>
              <a:t> pesto, tomato sauce,</a:t>
            </a:r>
            <a:r>
              <a:rPr lang="en-US" altLang="en-US" baseline="0" dirty="0" smtClean="0"/>
              <a:t> flavored vinegar, </a:t>
            </a:r>
            <a:r>
              <a:rPr lang="en-US" altLang="en-US" dirty="0" smtClean="0"/>
              <a:t>and pasta dishes.</a:t>
            </a:r>
          </a:p>
          <a:p>
            <a:r>
              <a:rPr lang="en-US" altLang="en-US" dirty="0" smtClean="0"/>
              <a:t>Insects</a:t>
            </a:r>
            <a:r>
              <a:rPr lang="en-US" altLang="en-US" baseline="0" dirty="0" smtClean="0"/>
              <a:t> attracted to basil flowers include bumblebees, leaf cutter bees and honey bees.</a:t>
            </a:r>
            <a:endParaRPr lang="en-US" altLang="en-US" dirty="0" smtClean="0"/>
          </a:p>
        </p:txBody>
      </p:sp>
      <p:sp>
        <p:nvSpPr>
          <p:cNvPr id="36868" name="Slide Number Placeholder 3"/>
          <p:cNvSpPr>
            <a:spLocks noGrp="1"/>
          </p:cNvSpPr>
          <p:nvPr>
            <p:ph type="sldNum" sz="quarter" idx="5"/>
          </p:nvPr>
        </p:nvSpPr>
        <p:spPr>
          <a:noFill/>
        </p:spPr>
        <p:txBody>
          <a:bodyPr/>
          <a:lstStyle>
            <a:lvl1pPr defTabSz="931863">
              <a:defRPr sz="3600" b="1" i="1">
                <a:solidFill>
                  <a:schemeClr val="tx2"/>
                </a:solidFill>
                <a:latin typeface="Univers 55" pitchFamily="2" charset="0"/>
              </a:defRPr>
            </a:lvl1pPr>
            <a:lvl2pPr marL="742950" indent="-285750" defTabSz="931863">
              <a:defRPr sz="3600" b="1" i="1">
                <a:solidFill>
                  <a:schemeClr val="tx2"/>
                </a:solidFill>
                <a:latin typeface="Univers 55" pitchFamily="2" charset="0"/>
              </a:defRPr>
            </a:lvl2pPr>
            <a:lvl3pPr marL="1143000" indent="-228600" defTabSz="931863">
              <a:defRPr sz="3600" b="1" i="1">
                <a:solidFill>
                  <a:schemeClr val="tx2"/>
                </a:solidFill>
                <a:latin typeface="Univers 55" pitchFamily="2" charset="0"/>
              </a:defRPr>
            </a:lvl3pPr>
            <a:lvl4pPr marL="1600200" indent="-228600" defTabSz="931863">
              <a:defRPr sz="3600" b="1" i="1">
                <a:solidFill>
                  <a:schemeClr val="tx2"/>
                </a:solidFill>
                <a:latin typeface="Univers 55" pitchFamily="2" charset="0"/>
              </a:defRPr>
            </a:lvl4pPr>
            <a:lvl5pPr marL="2057400" indent="-228600" defTabSz="931863">
              <a:defRPr sz="3600" b="1" i="1">
                <a:solidFill>
                  <a:schemeClr val="tx2"/>
                </a:solidFill>
                <a:latin typeface="Univers 55" pitchFamily="2" charset="0"/>
              </a:defRPr>
            </a:lvl5pPr>
            <a:lvl6pPr marL="2514600" indent="-228600" defTabSz="931863" eaLnBrk="0" fontAlgn="base" hangingPunct="0">
              <a:spcBef>
                <a:spcPct val="0"/>
              </a:spcBef>
              <a:spcAft>
                <a:spcPct val="0"/>
              </a:spcAft>
              <a:defRPr sz="3600" b="1" i="1">
                <a:solidFill>
                  <a:schemeClr val="tx2"/>
                </a:solidFill>
                <a:latin typeface="Univers 55" pitchFamily="2" charset="0"/>
              </a:defRPr>
            </a:lvl6pPr>
            <a:lvl7pPr marL="2971800" indent="-228600" defTabSz="931863" eaLnBrk="0" fontAlgn="base" hangingPunct="0">
              <a:spcBef>
                <a:spcPct val="0"/>
              </a:spcBef>
              <a:spcAft>
                <a:spcPct val="0"/>
              </a:spcAft>
              <a:defRPr sz="3600" b="1" i="1">
                <a:solidFill>
                  <a:schemeClr val="tx2"/>
                </a:solidFill>
                <a:latin typeface="Univers 55" pitchFamily="2" charset="0"/>
              </a:defRPr>
            </a:lvl7pPr>
            <a:lvl8pPr marL="3429000" indent="-228600" defTabSz="931863" eaLnBrk="0" fontAlgn="base" hangingPunct="0">
              <a:spcBef>
                <a:spcPct val="0"/>
              </a:spcBef>
              <a:spcAft>
                <a:spcPct val="0"/>
              </a:spcAft>
              <a:defRPr sz="3600" b="1" i="1">
                <a:solidFill>
                  <a:schemeClr val="tx2"/>
                </a:solidFill>
                <a:latin typeface="Univers 55" pitchFamily="2" charset="0"/>
              </a:defRPr>
            </a:lvl8pPr>
            <a:lvl9pPr marL="3886200" indent="-228600" defTabSz="931863" eaLnBrk="0" fontAlgn="base" hangingPunct="0">
              <a:spcBef>
                <a:spcPct val="0"/>
              </a:spcBef>
              <a:spcAft>
                <a:spcPct val="0"/>
              </a:spcAft>
              <a:defRPr sz="3600" b="1" i="1">
                <a:solidFill>
                  <a:schemeClr val="tx2"/>
                </a:solidFill>
                <a:latin typeface="Univers 55" pitchFamily="2" charset="0"/>
              </a:defRPr>
            </a:lvl9pPr>
          </a:lstStyle>
          <a:p>
            <a:fld id="{04041AF1-903F-4705-B379-BB3DD48F54B6}" type="slidenum">
              <a:rPr lang="en-US" altLang="en-US" sz="1200" b="0" i="0" smtClean="0">
                <a:solidFill>
                  <a:schemeClr val="tx1"/>
                </a:solidFill>
                <a:latin typeface="Times New Roman" panose="02020603050405020304" pitchFamily="18" charset="0"/>
              </a:rPr>
              <a:pPr/>
              <a:t>9</a:t>
            </a:fld>
            <a:endParaRPr lang="en-US" altLang="en-US" sz="1200" b="0" i="0" dirty="0"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124397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01877" y="6356351"/>
            <a:ext cx="2057400" cy="365125"/>
          </a:xfr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1389AB-203C-4DD1-BE27-8CB481C59749}" type="slidenum">
              <a:rPr lang="en-US" smtClean="0"/>
              <a:t>‹#›</a:t>
            </a:fld>
            <a:endParaRPr lang="en-US" dirty="0"/>
          </a:p>
        </p:txBody>
      </p:sp>
    </p:spTree>
    <p:extLst>
      <p:ext uri="{BB962C8B-B14F-4D97-AF65-F5344CB8AC3E}">
        <p14:creationId xmlns:p14="http://schemas.microsoft.com/office/powerpoint/2010/main" val="3149677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Four Seasons Gardening</a:t>
            </a:r>
            <a:endParaRPr lang="en-US" dirty="0"/>
          </a:p>
        </p:txBody>
      </p:sp>
      <p:sp>
        <p:nvSpPr>
          <p:cNvPr id="6" name="Slide Number Placeholder 5"/>
          <p:cNvSpPr>
            <a:spLocks noGrp="1"/>
          </p:cNvSpPr>
          <p:nvPr>
            <p:ph type="sldNum" sz="quarter" idx="12"/>
          </p:nvPr>
        </p:nvSpPr>
        <p:spPr/>
        <p:txBody>
          <a:bodyPr/>
          <a:lstStyle/>
          <a:p>
            <a:fld id="{091389AB-203C-4DD1-BE27-8CB481C59749}" type="slidenum">
              <a:rPr lang="en-US" smtClean="0"/>
              <a:t>‹#›</a:t>
            </a:fld>
            <a:endParaRPr lang="en-US" dirty="0"/>
          </a:p>
        </p:txBody>
      </p:sp>
    </p:spTree>
    <p:extLst>
      <p:ext uri="{BB962C8B-B14F-4D97-AF65-F5344CB8AC3E}">
        <p14:creationId xmlns:p14="http://schemas.microsoft.com/office/powerpoint/2010/main" val="254126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Four Seasons Gardening</a:t>
            </a:r>
            <a:endParaRPr lang="en-US" dirty="0"/>
          </a:p>
        </p:txBody>
      </p:sp>
      <p:sp>
        <p:nvSpPr>
          <p:cNvPr id="6" name="Slide Number Placeholder 5"/>
          <p:cNvSpPr>
            <a:spLocks noGrp="1"/>
          </p:cNvSpPr>
          <p:nvPr>
            <p:ph type="sldNum" sz="quarter" idx="12"/>
          </p:nvPr>
        </p:nvSpPr>
        <p:spPr/>
        <p:txBody>
          <a:bodyPr/>
          <a:lstStyle/>
          <a:p>
            <a:fld id="{091389AB-203C-4DD1-BE27-8CB481C59749}" type="slidenum">
              <a:rPr lang="en-US" smtClean="0"/>
              <a:t>‹#›</a:t>
            </a:fld>
            <a:endParaRPr lang="en-US" dirty="0"/>
          </a:p>
        </p:txBody>
      </p:sp>
    </p:spTree>
    <p:extLst>
      <p:ext uri="{BB962C8B-B14F-4D97-AF65-F5344CB8AC3E}">
        <p14:creationId xmlns:p14="http://schemas.microsoft.com/office/powerpoint/2010/main" val="204057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73152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524000"/>
            <a:ext cx="3581400" cy="4419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1524000"/>
            <a:ext cx="3581400" cy="2133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0" y="3810000"/>
            <a:ext cx="3581400" cy="2133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sldNum" sz="quarter" idx="10"/>
          </p:nvPr>
        </p:nvSpPr>
        <p:spPr>
          <a:ln/>
        </p:spPr>
        <p:txBody>
          <a:bodyPr/>
          <a:lstStyle>
            <a:lvl1pPr>
              <a:defRPr/>
            </a:lvl1pPr>
          </a:lstStyle>
          <a:p>
            <a:pPr>
              <a:defRPr/>
            </a:pPr>
            <a:fld id="{5F2993DE-DC2B-48D8-BAE2-A5B494C9B7F9}" type="slidenum">
              <a:rPr lang="en-US" altLang="en-US"/>
              <a:pPr>
                <a:defRPr/>
              </a:pPr>
              <a:t>‹#›</a:t>
            </a:fld>
            <a:endParaRPr lang="en-US" altLang="en-US" dirty="0"/>
          </a:p>
        </p:txBody>
      </p:sp>
      <p:sp>
        <p:nvSpPr>
          <p:cNvPr id="7" name="Rectangle 8"/>
          <p:cNvSpPr>
            <a:spLocks noGrp="1" noChangeArrowheads="1"/>
          </p:cNvSpPr>
          <p:nvPr>
            <p:ph type="ftr" sz="quarter" idx="11"/>
          </p:nvPr>
        </p:nvSpPr>
        <p:spPr>
          <a:ln/>
        </p:spPr>
        <p:txBody>
          <a:bodyPr/>
          <a:lstStyle>
            <a:lvl1pPr>
              <a:defRPr/>
            </a:lvl1pPr>
          </a:lstStyle>
          <a:p>
            <a:pPr>
              <a:defRPr/>
            </a:pPr>
            <a:r>
              <a:rPr lang="en-US" altLang="en-US" dirty="0"/>
              <a:t>Four</a:t>
            </a:r>
            <a:r>
              <a:rPr lang="en-US" altLang="en-US" dirty="0">
                <a:solidFill>
                  <a:schemeClr val="tx1"/>
                </a:solidFill>
              </a:rPr>
              <a:t> </a:t>
            </a:r>
            <a:r>
              <a:rPr lang="en-US" altLang="en-US" dirty="0"/>
              <a:t>Seasons Gardening</a:t>
            </a:r>
          </a:p>
        </p:txBody>
      </p:sp>
    </p:spTree>
    <p:extLst>
      <p:ext uri="{BB962C8B-B14F-4D97-AF65-F5344CB8AC3E}">
        <p14:creationId xmlns:p14="http://schemas.microsoft.com/office/powerpoint/2010/main" val="358938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1389AB-203C-4DD1-BE27-8CB481C59749}" type="slidenum">
              <a:rPr lang="en-US" smtClean="0"/>
              <a:t>‹#›</a:t>
            </a:fld>
            <a:endParaRPr lang="en-US" dirty="0"/>
          </a:p>
        </p:txBody>
      </p:sp>
    </p:spTree>
    <p:extLst>
      <p:ext uri="{BB962C8B-B14F-4D97-AF65-F5344CB8AC3E}">
        <p14:creationId xmlns:p14="http://schemas.microsoft.com/office/powerpoint/2010/main" val="180692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smtClean="0"/>
              <a:t>Four Seasons Gardening</a:t>
            </a:r>
            <a:endParaRPr lang="en-US" dirty="0"/>
          </a:p>
        </p:txBody>
      </p:sp>
      <p:sp>
        <p:nvSpPr>
          <p:cNvPr id="6" name="Slide Number Placeholder 5"/>
          <p:cNvSpPr>
            <a:spLocks noGrp="1"/>
          </p:cNvSpPr>
          <p:nvPr>
            <p:ph type="sldNum" sz="quarter" idx="12"/>
          </p:nvPr>
        </p:nvSpPr>
        <p:spPr/>
        <p:txBody>
          <a:bodyPr/>
          <a:lstStyle/>
          <a:p>
            <a:fld id="{091389AB-203C-4DD1-BE27-8CB481C59749}" type="slidenum">
              <a:rPr lang="en-US" smtClean="0"/>
              <a:t>‹#›</a:t>
            </a:fld>
            <a:endParaRPr lang="en-US" dirty="0"/>
          </a:p>
        </p:txBody>
      </p:sp>
    </p:spTree>
    <p:extLst>
      <p:ext uri="{BB962C8B-B14F-4D97-AF65-F5344CB8AC3E}">
        <p14:creationId xmlns:p14="http://schemas.microsoft.com/office/powerpoint/2010/main" val="344146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1389AB-203C-4DD1-BE27-8CB481C59749}" type="slidenum">
              <a:rPr lang="en-US" smtClean="0"/>
              <a:t>‹#›</a:t>
            </a:fld>
            <a:endParaRPr lang="en-US" dirty="0"/>
          </a:p>
        </p:txBody>
      </p:sp>
    </p:spTree>
    <p:extLst>
      <p:ext uri="{BB962C8B-B14F-4D97-AF65-F5344CB8AC3E}">
        <p14:creationId xmlns:p14="http://schemas.microsoft.com/office/powerpoint/2010/main" val="1043813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smtClean="0"/>
              <a:t>Four Seasons Gardening</a:t>
            </a:r>
            <a:endParaRPr lang="en-US" dirty="0"/>
          </a:p>
        </p:txBody>
      </p:sp>
      <p:sp>
        <p:nvSpPr>
          <p:cNvPr id="9" name="Slide Number Placeholder 8"/>
          <p:cNvSpPr>
            <a:spLocks noGrp="1"/>
          </p:cNvSpPr>
          <p:nvPr>
            <p:ph type="sldNum" sz="quarter" idx="12"/>
          </p:nvPr>
        </p:nvSpPr>
        <p:spPr/>
        <p:txBody>
          <a:bodyPr/>
          <a:lstStyle/>
          <a:p>
            <a:fld id="{091389AB-203C-4DD1-BE27-8CB481C59749}" type="slidenum">
              <a:rPr lang="en-US" smtClean="0"/>
              <a:t>‹#›</a:t>
            </a:fld>
            <a:endParaRPr lang="en-US" dirty="0"/>
          </a:p>
        </p:txBody>
      </p:sp>
    </p:spTree>
    <p:extLst>
      <p:ext uri="{BB962C8B-B14F-4D97-AF65-F5344CB8AC3E}">
        <p14:creationId xmlns:p14="http://schemas.microsoft.com/office/powerpoint/2010/main" val="1043881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Four Seasons Gardening</a:t>
            </a:r>
            <a:endParaRPr lang="en-US" dirty="0"/>
          </a:p>
        </p:txBody>
      </p:sp>
      <p:sp>
        <p:nvSpPr>
          <p:cNvPr id="5" name="Slide Number Placeholder 4"/>
          <p:cNvSpPr>
            <a:spLocks noGrp="1"/>
          </p:cNvSpPr>
          <p:nvPr>
            <p:ph type="sldNum" sz="quarter" idx="12"/>
          </p:nvPr>
        </p:nvSpPr>
        <p:spPr/>
        <p:txBody>
          <a:bodyPr/>
          <a:lstStyle/>
          <a:p>
            <a:fld id="{091389AB-203C-4DD1-BE27-8CB481C59749}" type="slidenum">
              <a:rPr lang="en-US" smtClean="0"/>
              <a:t>‹#›</a:t>
            </a:fld>
            <a:endParaRPr lang="en-US" dirty="0"/>
          </a:p>
        </p:txBody>
      </p:sp>
    </p:spTree>
    <p:extLst>
      <p:ext uri="{BB962C8B-B14F-4D97-AF65-F5344CB8AC3E}">
        <p14:creationId xmlns:p14="http://schemas.microsoft.com/office/powerpoint/2010/main" val="3705493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smtClean="0"/>
              <a:t>Four Seasons Gardening</a:t>
            </a:r>
            <a:endParaRPr lang="en-US" dirty="0"/>
          </a:p>
        </p:txBody>
      </p:sp>
      <p:sp>
        <p:nvSpPr>
          <p:cNvPr id="4" name="Slide Number Placeholder 3"/>
          <p:cNvSpPr>
            <a:spLocks noGrp="1"/>
          </p:cNvSpPr>
          <p:nvPr>
            <p:ph type="sldNum" sz="quarter" idx="12"/>
          </p:nvPr>
        </p:nvSpPr>
        <p:spPr/>
        <p:txBody>
          <a:bodyPr/>
          <a:lstStyle/>
          <a:p>
            <a:fld id="{091389AB-203C-4DD1-BE27-8CB481C59749}" type="slidenum">
              <a:rPr lang="en-US" smtClean="0"/>
              <a:t>‹#›</a:t>
            </a:fld>
            <a:endParaRPr lang="en-US" dirty="0"/>
          </a:p>
        </p:txBody>
      </p:sp>
    </p:spTree>
    <p:extLst>
      <p:ext uri="{BB962C8B-B14F-4D97-AF65-F5344CB8AC3E}">
        <p14:creationId xmlns:p14="http://schemas.microsoft.com/office/powerpoint/2010/main" val="3293490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Four Seasons Gardening</a:t>
            </a:r>
            <a:endParaRPr lang="en-US" dirty="0"/>
          </a:p>
        </p:txBody>
      </p:sp>
      <p:sp>
        <p:nvSpPr>
          <p:cNvPr id="7" name="Slide Number Placeholder 6"/>
          <p:cNvSpPr>
            <a:spLocks noGrp="1"/>
          </p:cNvSpPr>
          <p:nvPr>
            <p:ph type="sldNum" sz="quarter" idx="12"/>
          </p:nvPr>
        </p:nvSpPr>
        <p:spPr/>
        <p:txBody>
          <a:bodyPr/>
          <a:lstStyle/>
          <a:p>
            <a:fld id="{091389AB-203C-4DD1-BE27-8CB481C59749}" type="slidenum">
              <a:rPr lang="en-US" smtClean="0"/>
              <a:t>‹#›</a:t>
            </a:fld>
            <a:endParaRPr lang="en-US" dirty="0"/>
          </a:p>
        </p:txBody>
      </p:sp>
    </p:spTree>
    <p:extLst>
      <p:ext uri="{BB962C8B-B14F-4D97-AF65-F5344CB8AC3E}">
        <p14:creationId xmlns:p14="http://schemas.microsoft.com/office/powerpoint/2010/main" val="30893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smtClean="0"/>
              <a:t>Four Seasons Gardening</a:t>
            </a:r>
            <a:endParaRPr lang="en-US" dirty="0"/>
          </a:p>
        </p:txBody>
      </p:sp>
      <p:sp>
        <p:nvSpPr>
          <p:cNvPr id="7" name="Slide Number Placeholder 6"/>
          <p:cNvSpPr>
            <a:spLocks noGrp="1"/>
          </p:cNvSpPr>
          <p:nvPr>
            <p:ph type="sldNum" sz="quarter" idx="12"/>
          </p:nvPr>
        </p:nvSpPr>
        <p:spPr/>
        <p:txBody>
          <a:bodyPr/>
          <a:lstStyle/>
          <a:p>
            <a:fld id="{091389AB-203C-4DD1-BE27-8CB481C59749}" type="slidenum">
              <a:rPr lang="en-US" smtClean="0"/>
              <a:t>‹#›</a:t>
            </a:fld>
            <a:endParaRPr lang="en-US" dirty="0"/>
          </a:p>
        </p:txBody>
      </p:sp>
    </p:spTree>
    <p:extLst>
      <p:ext uri="{BB962C8B-B14F-4D97-AF65-F5344CB8AC3E}">
        <p14:creationId xmlns:p14="http://schemas.microsoft.com/office/powerpoint/2010/main" val="1518784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Four Seasons Gardening</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389AB-203C-4DD1-BE27-8CB481C59749}" type="slidenum">
              <a:rPr lang="en-US" smtClean="0"/>
              <a:t>‹#›</a:t>
            </a:fld>
            <a:endParaRPr lang="en-US" dirty="0"/>
          </a:p>
        </p:txBody>
      </p:sp>
    </p:spTree>
    <p:extLst>
      <p:ext uri="{BB962C8B-B14F-4D97-AF65-F5344CB8AC3E}">
        <p14:creationId xmlns:p14="http://schemas.microsoft.com/office/powerpoint/2010/main" val="1090718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eb.extension.illinois.edu/state/contactus.cfm?StaffID=769"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Gardening with Culinary Herbs and Benefits for Pollinators</a:t>
            </a:r>
            <a:endParaRPr lang="en-US" dirty="0"/>
          </a:p>
        </p:txBody>
      </p:sp>
      <p:sp>
        <p:nvSpPr>
          <p:cNvPr id="5" name="Subtitle 4"/>
          <p:cNvSpPr>
            <a:spLocks noGrp="1"/>
          </p:cNvSpPr>
          <p:nvPr>
            <p:ph type="subTitle" idx="1"/>
          </p:nvPr>
        </p:nvSpPr>
        <p:spPr/>
        <p:txBody>
          <a:bodyPr/>
          <a:lstStyle/>
          <a:p>
            <a:r>
              <a:rPr lang="en-US" dirty="0" smtClean="0"/>
              <a:t>Presented by:</a:t>
            </a:r>
          </a:p>
          <a:p>
            <a:r>
              <a:rPr lang="en-US" dirty="0" smtClean="0"/>
              <a:t>Jennifer Fishburn</a:t>
            </a:r>
          </a:p>
          <a:p>
            <a:r>
              <a:rPr lang="en-US" dirty="0" smtClean="0"/>
              <a:t>Extension Educator, Horticulture </a:t>
            </a:r>
            <a:endParaRPr lang="en-US" dirty="0"/>
          </a:p>
        </p:txBody>
      </p:sp>
      <p:pic>
        <p:nvPicPr>
          <p:cNvPr id="3" name="Picture 2"/>
          <p:cNvPicPr>
            <a:picLocks noChangeAspect="1"/>
          </p:cNvPicPr>
          <p:nvPr/>
        </p:nvPicPr>
        <p:blipFill>
          <a:blip r:embed="rId4"/>
          <a:stretch>
            <a:fillRect/>
          </a:stretch>
        </p:blipFill>
        <p:spPr>
          <a:xfrm>
            <a:off x="881743" y="3352800"/>
            <a:ext cx="1333500" cy="1905000"/>
          </a:xfrm>
          <a:prstGeom prst="rect">
            <a:avLst/>
          </a:prstGeom>
        </p:spPr>
      </p:pic>
    </p:spTree>
    <p:extLst>
      <p:ext uri="{BB962C8B-B14F-4D97-AF65-F5344CB8AC3E}">
        <p14:creationId xmlns:p14="http://schemas.microsoft.com/office/powerpoint/2010/main" val="447283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smtClean="0"/>
              <a:t>Borage</a:t>
            </a:r>
          </a:p>
        </p:txBody>
      </p:sp>
      <p:sp>
        <p:nvSpPr>
          <p:cNvPr id="37891" name="Content Placeholder 2"/>
          <p:cNvSpPr>
            <a:spLocks noGrp="1"/>
          </p:cNvSpPr>
          <p:nvPr>
            <p:ph idx="1"/>
          </p:nvPr>
        </p:nvSpPr>
        <p:spPr>
          <a:xfrm>
            <a:off x="762000" y="1600200"/>
            <a:ext cx="3124200" cy="4419600"/>
          </a:xfrm>
        </p:spPr>
        <p:txBody>
          <a:bodyPr/>
          <a:lstStyle/>
          <a:p>
            <a:r>
              <a:rPr lang="en-US" i="1" dirty="0"/>
              <a:t>Borage officinalis</a:t>
            </a:r>
            <a:endParaRPr lang="en-US" altLang="en-US" i="1" dirty="0" smtClean="0"/>
          </a:p>
          <a:p>
            <a:r>
              <a:rPr lang="en-US" altLang="en-US" dirty="0" smtClean="0"/>
              <a:t>Annual</a:t>
            </a:r>
          </a:p>
          <a:p>
            <a:r>
              <a:rPr lang="en-US" altLang="en-US" dirty="0" smtClean="0"/>
              <a:t>2’ tall</a:t>
            </a:r>
          </a:p>
          <a:p>
            <a:r>
              <a:rPr lang="en-US" altLang="en-US" dirty="0" smtClean="0"/>
              <a:t>Food dishes- leaves and flowers; cucumber flavor</a:t>
            </a:r>
          </a:p>
          <a:p>
            <a:r>
              <a:rPr lang="en-US" altLang="en-US" dirty="0" smtClean="0"/>
              <a:t>Pollinators- flowers</a:t>
            </a:r>
          </a:p>
          <a:p>
            <a:endParaRPr lang="en-US" altLang="en-US" dirty="0" smtClean="0"/>
          </a:p>
        </p:txBody>
      </p:sp>
      <p:sp>
        <p:nvSpPr>
          <p:cNvPr id="37892" name="Slide Number Placeholder 3"/>
          <p:cNvSpPr>
            <a:spLocks noGrp="1"/>
          </p:cNvSpPr>
          <p:nvPr>
            <p:ph type="sldNum" sz="quarter" idx="10"/>
          </p:nvPr>
        </p:nvSpPr>
        <p:spPr>
          <a:xfrm>
            <a:off x="8115300" y="6293645"/>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3F0E88DC-CA26-4307-A50D-E6EFD9207BE1}" type="slidenum">
              <a:rPr lang="en-US" altLang="en-US" sz="1200" b="0" i="0" smtClean="0">
                <a:latin typeface="Times New Roman" panose="02020603050405020304" pitchFamily="18" charset="0"/>
              </a:rPr>
              <a:pPr/>
              <a:t>10</a:t>
            </a:fld>
            <a:endParaRPr lang="en-US" altLang="en-US" sz="1200" b="0" i="0" dirty="0" smtClean="0">
              <a:latin typeface="Times New Roman" panose="02020603050405020304" pitchFamily="18" charset="0"/>
            </a:endParaRPr>
          </a:p>
        </p:txBody>
      </p:sp>
      <p:pic>
        <p:nvPicPr>
          <p:cNvPr id="3789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1554" y="1416845"/>
            <a:ext cx="27432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7895" name="Picture 1"/>
          <p:cNvPicPr>
            <a:picLocks noChangeAspect="1"/>
          </p:cNvPicPr>
          <p:nvPr/>
        </p:nvPicPr>
        <p:blipFill>
          <a:blip r:embed="rId4">
            <a:extLst>
              <a:ext uri="{28A0092B-C50C-407E-A947-70E740481C1C}">
                <a14:useLocalDpi xmlns:a14="http://schemas.microsoft.com/office/drawing/2010/main" val="0"/>
              </a:ext>
            </a:extLst>
          </a:blip>
          <a:srcRect l="24661" t="2" r="16216" b="38635"/>
          <a:stretch>
            <a:fillRect/>
          </a:stretch>
        </p:blipFill>
        <p:spPr bwMode="auto">
          <a:xfrm>
            <a:off x="4135677" y="3662363"/>
            <a:ext cx="1676400" cy="2586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00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dirty="0" smtClean="0"/>
              <a:t>Chives</a:t>
            </a:r>
          </a:p>
        </p:txBody>
      </p:sp>
      <p:sp>
        <p:nvSpPr>
          <p:cNvPr id="39939" name="Content Placeholder 2"/>
          <p:cNvSpPr>
            <a:spLocks noGrp="1"/>
          </p:cNvSpPr>
          <p:nvPr>
            <p:ph idx="1"/>
          </p:nvPr>
        </p:nvSpPr>
        <p:spPr>
          <a:xfrm>
            <a:off x="628650" y="1600200"/>
            <a:ext cx="4800600" cy="4419600"/>
          </a:xfrm>
        </p:spPr>
        <p:txBody>
          <a:bodyPr/>
          <a:lstStyle/>
          <a:p>
            <a:r>
              <a:rPr lang="en-US" i="1" dirty="0"/>
              <a:t>Allium schoenoprasum</a:t>
            </a:r>
            <a:endParaRPr lang="en-US" altLang="en-US" i="1" dirty="0" smtClean="0"/>
          </a:p>
          <a:p>
            <a:r>
              <a:rPr lang="en-US" altLang="en-US" dirty="0" smtClean="0"/>
              <a:t>1 to 1.5’ tall</a:t>
            </a:r>
          </a:p>
          <a:p>
            <a:r>
              <a:rPr lang="en-US" altLang="en-US" dirty="0" smtClean="0"/>
              <a:t>Deadhead prior to seed formation</a:t>
            </a:r>
          </a:p>
          <a:p>
            <a:r>
              <a:rPr lang="en-US" altLang="en-US" dirty="0" smtClean="0"/>
              <a:t>Food dishes- leaves and flowers</a:t>
            </a:r>
          </a:p>
          <a:p>
            <a:r>
              <a:rPr lang="en-US" altLang="en-US" dirty="0" smtClean="0"/>
              <a:t>Pollinators- flowers</a:t>
            </a:r>
          </a:p>
          <a:p>
            <a:r>
              <a:rPr lang="en-US" altLang="en-US" dirty="0" smtClean="0"/>
              <a:t>Top photo, chives</a:t>
            </a:r>
          </a:p>
          <a:p>
            <a:r>
              <a:rPr lang="en-US" altLang="en-US" dirty="0" smtClean="0"/>
              <a:t>Bottom photo, garlic chives</a:t>
            </a:r>
          </a:p>
        </p:txBody>
      </p:sp>
      <p:sp>
        <p:nvSpPr>
          <p:cNvPr id="39940" name="Slide Number Placeholder 3"/>
          <p:cNvSpPr>
            <a:spLocks noGrp="1"/>
          </p:cNvSpPr>
          <p:nvPr>
            <p:ph type="sldNum" sz="quarter" idx="10"/>
          </p:nvPr>
        </p:nvSpPr>
        <p:spPr>
          <a:xfrm>
            <a:off x="8022227" y="6418852"/>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AA3914A6-3416-4D07-B879-7F932AC20761}" type="slidenum">
              <a:rPr lang="en-US" altLang="en-US" sz="1200" b="0" i="0" smtClean="0">
                <a:latin typeface="Times New Roman" panose="02020603050405020304" pitchFamily="18" charset="0"/>
              </a:rPr>
              <a:pPr/>
              <a:t>11</a:t>
            </a:fld>
            <a:endParaRPr lang="en-US" altLang="en-US" sz="1200" b="0" i="0" dirty="0" smtClean="0">
              <a:latin typeface="Times New Roman" panose="02020603050405020304" pitchFamily="18" charset="0"/>
            </a:endParaRPr>
          </a:p>
        </p:txBody>
      </p:sp>
      <p:pic>
        <p:nvPicPr>
          <p:cNvPr id="39942"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3087" y="1676400"/>
            <a:ext cx="27432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9943" name="Picture 1033" descr="closeup of chive 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92" y="222250"/>
            <a:ext cx="1841500" cy="1314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66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smtClean="0"/>
              <a:t>Dill</a:t>
            </a:r>
          </a:p>
        </p:txBody>
      </p:sp>
      <p:sp>
        <p:nvSpPr>
          <p:cNvPr id="41987" name="Content Placeholder 2"/>
          <p:cNvSpPr>
            <a:spLocks noGrp="1"/>
          </p:cNvSpPr>
          <p:nvPr>
            <p:ph idx="1"/>
          </p:nvPr>
        </p:nvSpPr>
        <p:spPr>
          <a:xfrm>
            <a:off x="676275" y="1599157"/>
            <a:ext cx="5257800" cy="4419600"/>
          </a:xfrm>
        </p:spPr>
        <p:txBody>
          <a:bodyPr/>
          <a:lstStyle/>
          <a:p>
            <a:r>
              <a:rPr lang="en-US" altLang="en-US" i="1" dirty="0" err="1" smtClean="0"/>
              <a:t>Anethum</a:t>
            </a:r>
            <a:r>
              <a:rPr lang="en-US" altLang="en-US" i="1" dirty="0" smtClean="0"/>
              <a:t> </a:t>
            </a:r>
            <a:r>
              <a:rPr lang="en-US" altLang="en-US" i="1" dirty="0" err="1" smtClean="0"/>
              <a:t>graveolens</a:t>
            </a:r>
            <a:endParaRPr lang="en-US" altLang="en-US" i="1" dirty="0" smtClean="0"/>
          </a:p>
          <a:p>
            <a:r>
              <a:rPr lang="en-US" altLang="en-US" dirty="0" smtClean="0"/>
              <a:t>Annual, self sows easily</a:t>
            </a:r>
          </a:p>
          <a:p>
            <a:r>
              <a:rPr lang="en-US" altLang="en-US" dirty="0" smtClean="0"/>
              <a:t>2 to 4’ tall</a:t>
            </a:r>
          </a:p>
          <a:p>
            <a:r>
              <a:rPr lang="en-US" altLang="en-US" dirty="0" smtClean="0"/>
              <a:t>Remove seed heads before turn brown</a:t>
            </a:r>
          </a:p>
          <a:p>
            <a:r>
              <a:rPr lang="en-US" altLang="en-US" dirty="0" smtClean="0"/>
              <a:t>Food dishes- leaves and seeds</a:t>
            </a:r>
          </a:p>
          <a:p>
            <a:r>
              <a:rPr lang="en-US" altLang="en-US" dirty="0" smtClean="0"/>
              <a:t>Pollinators- flowers  and foliage</a:t>
            </a:r>
          </a:p>
        </p:txBody>
      </p:sp>
      <p:sp>
        <p:nvSpPr>
          <p:cNvPr id="41988" name="Slide Number Placeholder 3"/>
          <p:cNvSpPr>
            <a:spLocks noGrp="1"/>
          </p:cNvSpPr>
          <p:nvPr>
            <p:ph type="sldNum" sz="quarter" idx="10"/>
          </p:nvPr>
        </p:nvSpPr>
        <p:spPr>
          <a:xfrm>
            <a:off x="8094663" y="6324598"/>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9D480174-1AF2-4222-B683-03172A7CBC5F}" type="slidenum">
              <a:rPr lang="en-US" altLang="en-US" sz="1200" b="0" i="0" smtClean="0">
                <a:latin typeface="Times New Roman" panose="02020603050405020304" pitchFamily="18" charset="0"/>
              </a:rPr>
              <a:pPr/>
              <a:t>12</a:t>
            </a:fld>
            <a:endParaRPr lang="en-US" altLang="en-US" sz="1200" b="0" i="0" dirty="0" smtClean="0">
              <a:latin typeface="Times New Roman" panose="02020603050405020304" pitchFamily="18" charset="0"/>
            </a:endParaRPr>
          </a:p>
        </p:txBody>
      </p:sp>
      <p:pic>
        <p:nvPicPr>
          <p:cNvPr id="419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0650" y="4102100"/>
            <a:ext cx="3255963" cy="2170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18863" y="4121150"/>
            <a:ext cx="1143000" cy="369888"/>
          </a:xfrm>
          <a:prstGeom prst="rect">
            <a:avLst/>
          </a:prstGeom>
          <a:noFill/>
        </p:spPr>
        <p:txBody>
          <a:bodyPr>
            <a:spAutoFit/>
          </a:bodyPr>
          <a:lstStyle/>
          <a:p>
            <a:pPr>
              <a:defRPr/>
            </a:pPr>
            <a:r>
              <a:rPr lang="en-US" sz="1800" dirty="0">
                <a:solidFill>
                  <a:schemeClr val="tx1">
                    <a:lumMod val="75000"/>
                  </a:schemeClr>
                </a:solidFill>
              </a:rPr>
              <a:t>E. Wahle</a:t>
            </a:r>
          </a:p>
        </p:txBody>
      </p:sp>
      <p:pic>
        <p:nvPicPr>
          <p:cNvPr id="41992" name="Picture 2" descr="C:\Users\ferreer\Box Sync\Rhondas files\My Documents\My Pictures\2014\6June 2014\IMG_9587.JPG"/>
          <p:cNvPicPr>
            <a:picLocks noChangeAspect="1" noChangeArrowheads="1"/>
          </p:cNvPicPr>
          <p:nvPr/>
        </p:nvPicPr>
        <p:blipFill>
          <a:blip r:embed="rId4">
            <a:extLst>
              <a:ext uri="{28A0092B-C50C-407E-A947-70E740481C1C}">
                <a14:useLocalDpi xmlns:a14="http://schemas.microsoft.com/office/drawing/2010/main" val="0"/>
              </a:ext>
            </a:extLst>
          </a:blip>
          <a:srcRect l="18057" t="17552" r="51108" b="21336"/>
          <a:stretch>
            <a:fillRect/>
          </a:stretch>
        </p:blipFill>
        <p:spPr bwMode="auto">
          <a:xfrm>
            <a:off x="6425514" y="412589"/>
            <a:ext cx="2519461" cy="3548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910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smtClean="0"/>
              <a:t>Fennel</a:t>
            </a:r>
          </a:p>
        </p:txBody>
      </p:sp>
      <p:sp>
        <p:nvSpPr>
          <p:cNvPr id="44035" name="Content Placeholder 2"/>
          <p:cNvSpPr>
            <a:spLocks noGrp="1"/>
          </p:cNvSpPr>
          <p:nvPr>
            <p:ph idx="1"/>
          </p:nvPr>
        </p:nvSpPr>
        <p:spPr>
          <a:xfrm>
            <a:off x="744538" y="1582737"/>
            <a:ext cx="3124200" cy="4419600"/>
          </a:xfrm>
        </p:spPr>
        <p:txBody>
          <a:bodyPr/>
          <a:lstStyle/>
          <a:p>
            <a:r>
              <a:rPr lang="en-US" altLang="en-US" i="1" dirty="0" err="1"/>
              <a:t>Foeniculum</a:t>
            </a:r>
            <a:r>
              <a:rPr lang="en-US" altLang="en-US" i="1" dirty="0"/>
              <a:t> </a:t>
            </a:r>
            <a:r>
              <a:rPr lang="en-US" altLang="en-US" i="1" dirty="0" err="1" smtClean="0"/>
              <a:t>vulgare</a:t>
            </a:r>
            <a:endParaRPr lang="en-US" altLang="en-US" dirty="0" smtClean="0"/>
          </a:p>
          <a:p>
            <a:r>
              <a:rPr lang="en-US" altLang="en-US" dirty="0" smtClean="0"/>
              <a:t>Perennial</a:t>
            </a:r>
          </a:p>
          <a:p>
            <a:r>
              <a:rPr lang="en-US" altLang="en-US" dirty="0" smtClean="0"/>
              <a:t>3 to 5’ tall</a:t>
            </a:r>
          </a:p>
          <a:p>
            <a:r>
              <a:rPr lang="en-US" altLang="en-US" dirty="0" smtClean="0"/>
              <a:t>Food dishes- leaves and seed</a:t>
            </a:r>
          </a:p>
          <a:p>
            <a:r>
              <a:rPr lang="en-US" altLang="en-US" dirty="0" smtClean="0"/>
              <a:t>Pollinators- foliage and flowers</a:t>
            </a:r>
          </a:p>
        </p:txBody>
      </p:sp>
      <p:sp>
        <p:nvSpPr>
          <p:cNvPr id="44036" name="Slide Number Placeholder 3"/>
          <p:cNvSpPr>
            <a:spLocks noGrp="1"/>
          </p:cNvSpPr>
          <p:nvPr>
            <p:ph type="sldNum" sz="quarter" idx="10"/>
          </p:nvPr>
        </p:nvSpPr>
        <p:spPr>
          <a:xfrm>
            <a:off x="8080375" y="6437902"/>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C2C3ED0F-837B-4C79-9344-9ACB2596BC65}" type="slidenum">
              <a:rPr lang="en-US" altLang="en-US" sz="1200" b="0" i="0" smtClean="0">
                <a:latin typeface="Times New Roman" panose="02020603050405020304" pitchFamily="18" charset="0"/>
              </a:rPr>
              <a:pPr/>
              <a:t>13</a:t>
            </a:fld>
            <a:endParaRPr lang="en-US" altLang="en-US" sz="1200" b="0" i="0" dirty="0" smtClean="0">
              <a:latin typeface="Times New Roman" panose="02020603050405020304" pitchFamily="18" charset="0"/>
            </a:endParaRPr>
          </a:p>
        </p:txBody>
      </p:sp>
      <p:pic>
        <p:nvPicPr>
          <p:cNvPr id="44038" name="Picture 6"/>
          <p:cNvPicPr>
            <a:picLocks noChangeAspect="1"/>
          </p:cNvPicPr>
          <p:nvPr/>
        </p:nvPicPr>
        <p:blipFill>
          <a:blip r:embed="rId3">
            <a:extLst>
              <a:ext uri="{28A0092B-C50C-407E-A947-70E740481C1C}">
                <a14:useLocalDpi xmlns:a14="http://schemas.microsoft.com/office/drawing/2010/main" val="0"/>
              </a:ext>
            </a:extLst>
          </a:blip>
          <a:srcRect l="16420"/>
          <a:stretch>
            <a:fillRect/>
          </a:stretch>
        </p:blipFill>
        <p:spPr bwMode="auto">
          <a:xfrm>
            <a:off x="6781800" y="1317625"/>
            <a:ext cx="2327275" cy="4949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403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0216" y="3351321"/>
            <a:ext cx="2246184" cy="2913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4040" name="Picture 7"/>
          <p:cNvPicPr>
            <a:picLocks noChangeAspect="1"/>
          </p:cNvPicPr>
          <p:nvPr/>
        </p:nvPicPr>
        <p:blipFill>
          <a:blip r:embed="rId5">
            <a:extLst>
              <a:ext uri="{28A0092B-C50C-407E-A947-70E740481C1C}">
                <a14:useLocalDpi xmlns:a14="http://schemas.microsoft.com/office/drawing/2010/main" val="0"/>
              </a:ext>
            </a:extLst>
          </a:blip>
          <a:srcRect l="10432" t="6059" r="11610" b="1912"/>
          <a:stretch>
            <a:fillRect/>
          </a:stretch>
        </p:blipFill>
        <p:spPr bwMode="auto">
          <a:xfrm>
            <a:off x="4510216" y="54770"/>
            <a:ext cx="2271584" cy="3271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232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dirty="0" smtClean="0"/>
              <a:t>Hyssop</a:t>
            </a:r>
          </a:p>
        </p:txBody>
      </p:sp>
      <p:sp>
        <p:nvSpPr>
          <p:cNvPr id="46083" name="Content Placeholder 2"/>
          <p:cNvSpPr>
            <a:spLocks noGrp="1"/>
          </p:cNvSpPr>
          <p:nvPr>
            <p:ph idx="1"/>
          </p:nvPr>
        </p:nvSpPr>
        <p:spPr>
          <a:xfrm>
            <a:off x="628650" y="1524000"/>
            <a:ext cx="5181600" cy="4419600"/>
          </a:xfrm>
        </p:spPr>
        <p:txBody>
          <a:bodyPr/>
          <a:lstStyle/>
          <a:p>
            <a:r>
              <a:rPr lang="en-US" altLang="en-US" i="1" dirty="0" smtClean="0"/>
              <a:t>Agastache foeniculum, </a:t>
            </a:r>
            <a:r>
              <a:rPr lang="en-US" altLang="en-US" dirty="0" smtClean="0"/>
              <a:t>Anise Hyssop, native</a:t>
            </a:r>
          </a:p>
          <a:p>
            <a:r>
              <a:rPr lang="en-US" altLang="en-US" dirty="0" smtClean="0"/>
              <a:t>2 to 4’ tall</a:t>
            </a:r>
          </a:p>
          <a:p>
            <a:r>
              <a:rPr lang="en-US" altLang="en-US" dirty="0" smtClean="0"/>
              <a:t>Lavender blue flowers</a:t>
            </a:r>
          </a:p>
          <a:p>
            <a:r>
              <a:rPr lang="en-US" altLang="en-US" dirty="0" smtClean="0"/>
              <a:t>Food dishes- leaves and seeds</a:t>
            </a:r>
          </a:p>
          <a:p>
            <a:r>
              <a:rPr lang="en-US" altLang="en-US" dirty="0" smtClean="0"/>
              <a:t>Pollinators- flowers</a:t>
            </a:r>
          </a:p>
          <a:p>
            <a:endParaRPr lang="en-US" altLang="en-US" i="1" dirty="0" smtClean="0"/>
          </a:p>
          <a:p>
            <a:endParaRPr lang="en-US" altLang="en-US" i="1" dirty="0" smtClean="0"/>
          </a:p>
        </p:txBody>
      </p:sp>
      <p:sp>
        <p:nvSpPr>
          <p:cNvPr id="46084" name="Slide Number Placeholder 3"/>
          <p:cNvSpPr>
            <a:spLocks noGrp="1"/>
          </p:cNvSpPr>
          <p:nvPr>
            <p:ph type="sldNum" sz="quarter" idx="10"/>
          </p:nvPr>
        </p:nvSpPr>
        <p:spPr>
          <a:xfrm>
            <a:off x="8115300" y="6395540"/>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333EF34E-63A0-4A18-9654-F5C78ADD4A6A}" type="slidenum">
              <a:rPr lang="en-US" altLang="en-US" sz="1200" b="0" i="0" smtClean="0">
                <a:latin typeface="Times New Roman" panose="02020603050405020304" pitchFamily="18" charset="0"/>
              </a:rPr>
              <a:pPr/>
              <a:t>14</a:t>
            </a:fld>
            <a:endParaRPr lang="en-US" altLang="en-US" sz="1200" b="0" i="0" dirty="0" smtClean="0">
              <a:latin typeface="Times New Roman" panose="02020603050405020304" pitchFamily="18" charset="0"/>
            </a:endParaRPr>
          </a:p>
        </p:txBody>
      </p:sp>
      <p:pic>
        <p:nvPicPr>
          <p:cNvPr id="4608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7286" y="38100"/>
            <a:ext cx="1981200" cy="351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6087" name="Picture 2"/>
          <p:cNvPicPr>
            <a:picLocks noChangeAspect="1" noChangeArrowheads="1"/>
          </p:cNvPicPr>
          <p:nvPr/>
        </p:nvPicPr>
        <p:blipFill>
          <a:blip r:embed="rId4">
            <a:extLst>
              <a:ext uri="{28A0092B-C50C-407E-A947-70E740481C1C}">
                <a14:useLocalDpi xmlns:a14="http://schemas.microsoft.com/office/drawing/2010/main" val="0"/>
              </a:ext>
            </a:extLst>
          </a:blip>
          <a:srcRect r="26961" b="21765"/>
          <a:stretch>
            <a:fillRect/>
          </a:stretch>
        </p:blipFill>
        <p:spPr bwMode="auto">
          <a:xfrm>
            <a:off x="5350474" y="2737940"/>
            <a:ext cx="3719384" cy="3557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53690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dirty="0" smtClean="0"/>
              <a:t>Lavender</a:t>
            </a:r>
          </a:p>
        </p:txBody>
      </p:sp>
      <p:sp>
        <p:nvSpPr>
          <p:cNvPr id="48131" name="Content Placeholder 2"/>
          <p:cNvSpPr>
            <a:spLocks noGrp="1"/>
          </p:cNvSpPr>
          <p:nvPr>
            <p:ph idx="1"/>
          </p:nvPr>
        </p:nvSpPr>
        <p:spPr>
          <a:xfrm>
            <a:off x="628650" y="1690689"/>
            <a:ext cx="4586288" cy="4419600"/>
          </a:xfrm>
        </p:spPr>
        <p:txBody>
          <a:bodyPr/>
          <a:lstStyle/>
          <a:p>
            <a:r>
              <a:rPr lang="en-US" altLang="en-US" i="1" dirty="0" err="1" smtClean="0"/>
              <a:t>Lavandula</a:t>
            </a:r>
            <a:r>
              <a:rPr lang="en-US" altLang="en-US" dirty="0" smtClean="0"/>
              <a:t> sp.</a:t>
            </a:r>
          </a:p>
          <a:p>
            <a:r>
              <a:rPr lang="en-US" altLang="en-US" dirty="0" smtClean="0"/>
              <a:t>Perennial</a:t>
            </a:r>
          </a:p>
          <a:p>
            <a:r>
              <a:rPr lang="en-US" altLang="en-US" dirty="0" smtClean="0"/>
              <a:t>2 to 2.5’ tall</a:t>
            </a:r>
          </a:p>
          <a:p>
            <a:r>
              <a:rPr lang="en-US" altLang="en-US" dirty="0" smtClean="0"/>
              <a:t>Lavender flowers</a:t>
            </a:r>
          </a:p>
          <a:p>
            <a:r>
              <a:rPr lang="en-US" altLang="en-US" dirty="0" smtClean="0"/>
              <a:t>Food dishes- leaves</a:t>
            </a:r>
          </a:p>
          <a:p>
            <a:r>
              <a:rPr lang="en-US" altLang="en-US" dirty="0" smtClean="0"/>
              <a:t>Pollinators- flowers</a:t>
            </a:r>
          </a:p>
          <a:p>
            <a:endParaRPr lang="en-US" altLang="en-US" dirty="0" smtClean="0"/>
          </a:p>
        </p:txBody>
      </p:sp>
      <p:sp>
        <p:nvSpPr>
          <p:cNvPr id="48132" name="Slide Number Placeholder 3"/>
          <p:cNvSpPr>
            <a:spLocks noGrp="1"/>
          </p:cNvSpPr>
          <p:nvPr>
            <p:ph type="sldNum" sz="quarter" idx="10"/>
          </p:nvPr>
        </p:nvSpPr>
        <p:spPr>
          <a:xfrm>
            <a:off x="7983038" y="6395539"/>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D54DFA92-68C8-48FD-836B-57CC9AB4AF0C}" type="slidenum">
              <a:rPr lang="en-US" altLang="en-US" sz="1200" b="0" i="0" smtClean="0">
                <a:latin typeface="Times New Roman" panose="02020603050405020304" pitchFamily="18" charset="0"/>
              </a:rPr>
              <a:pPr/>
              <a:t>15</a:t>
            </a:fld>
            <a:endParaRPr lang="en-US" altLang="en-US" sz="1200" b="0" i="0" dirty="0" smtClean="0">
              <a:latin typeface="Times New Roman" panose="02020603050405020304" pitchFamily="18" charset="0"/>
            </a:endParaRPr>
          </a:p>
        </p:txBody>
      </p:sp>
      <p:pic>
        <p:nvPicPr>
          <p:cNvPr id="48134" name="Picture 1"/>
          <p:cNvPicPr>
            <a:picLocks noChangeAspect="1"/>
          </p:cNvPicPr>
          <p:nvPr/>
        </p:nvPicPr>
        <p:blipFill>
          <a:blip r:embed="rId3">
            <a:extLst>
              <a:ext uri="{28A0092B-C50C-407E-A947-70E740481C1C}">
                <a14:useLocalDpi xmlns:a14="http://schemas.microsoft.com/office/drawing/2010/main" val="0"/>
              </a:ext>
            </a:extLst>
          </a:blip>
          <a:srcRect l="12070" t="8812" r="13792"/>
          <a:stretch>
            <a:fillRect/>
          </a:stretch>
        </p:blipFill>
        <p:spPr bwMode="auto">
          <a:xfrm>
            <a:off x="4260715" y="1383956"/>
            <a:ext cx="4751023" cy="3286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720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smtClean="0"/>
              <a:t>Lemon Balm</a:t>
            </a:r>
          </a:p>
        </p:txBody>
      </p:sp>
      <p:sp>
        <p:nvSpPr>
          <p:cNvPr id="50179" name="Content Placeholder 2"/>
          <p:cNvSpPr>
            <a:spLocks noGrp="1"/>
          </p:cNvSpPr>
          <p:nvPr>
            <p:ph idx="1"/>
          </p:nvPr>
        </p:nvSpPr>
        <p:spPr>
          <a:xfrm>
            <a:off x="723378" y="1690689"/>
            <a:ext cx="3276600" cy="4419600"/>
          </a:xfrm>
        </p:spPr>
        <p:txBody>
          <a:bodyPr/>
          <a:lstStyle/>
          <a:p>
            <a:r>
              <a:rPr lang="en-US" altLang="en-US" i="1" dirty="0" smtClean="0"/>
              <a:t>Melissa </a:t>
            </a:r>
            <a:r>
              <a:rPr lang="en-US" altLang="en-US" i="1" dirty="0" err="1" smtClean="0"/>
              <a:t>officinalis</a:t>
            </a:r>
            <a:endParaRPr lang="en-US" altLang="en-US" i="1" dirty="0" smtClean="0"/>
          </a:p>
          <a:p>
            <a:r>
              <a:rPr lang="en-US" altLang="en-US" dirty="0" smtClean="0"/>
              <a:t>Perennial</a:t>
            </a:r>
          </a:p>
          <a:p>
            <a:r>
              <a:rPr lang="en-US" altLang="en-US" dirty="0" smtClean="0"/>
              <a:t>2’ tall</a:t>
            </a:r>
          </a:p>
          <a:p>
            <a:r>
              <a:rPr lang="en-US" altLang="en-US" dirty="0" smtClean="0"/>
              <a:t>Food dishes- fresh leaves </a:t>
            </a:r>
          </a:p>
          <a:p>
            <a:r>
              <a:rPr lang="en-US" altLang="en-US" dirty="0" smtClean="0"/>
              <a:t>Pollinators- flowers</a:t>
            </a:r>
          </a:p>
          <a:p>
            <a:endParaRPr lang="en-US" altLang="en-US" dirty="0" smtClean="0"/>
          </a:p>
        </p:txBody>
      </p:sp>
      <p:pic>
        <p:nvPicPr>
          <p:cNvPr id="501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3795" y="1544597"/>
            <a:ext cx="5008605" cy="3756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3"/>
          <p:cNvSpPr>
            <a:spLocks noGrp="1"/>
          </p:cNvSpPr>
          <p:nvPr>
            <p:ph type="sldNum" sz="quarter" idx="10"/>
          </p:nvPr>
        </p:nvSpPr>
        <p:spPr>
          <a:xfrm>
            <a:off x="7983038" y="6395539"/>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D54DFA92-68C8-48FD-836B-57CC9AB4AF0C}" type="slidenum">
              <a:rPr lang="en-US" altLang="en-US" sz="1200" b="0" i="0" smtClean="0">
                <a:latin typeface="Times New Roman" panose="02020603050405020304" pitchFamily="18" charset="0"/>
              </a:rPr>
              <a:pPr/>
              <a:t>16</a:t>
            </a:fld>
            <a:endParaRPr lang="en-US" altLang="en-US" sz="1200" b="0" i="0" dirty="0" smtClean="0">
              <a:latin typeface="Times New Roman" panose="02020603050405020304" pitchFamily="18" charset="0"/>
            </a:endParaRPr>
          </a:p>
        </p:txBody>
      </p:sp>
    </p:spTree>
    <p:extLst>
      <p:ext uri="{BB962C8B-B14F-4D97-AF65-F5344CB8AC3E}">
        <p14:creationId xmlns:p14="http://schemas.microsoft.com/office/powerpoint/2010/main" val="16022793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smtClean="0"/>
              <a:t>Mint</a:t>
            </a:r>
          </a:p>
        </p:txBody>
      </p:sp>
      <p:sp>
        <p:nvSpPr>
          <p:cNvPr id="52227" name="Content Placeholder 2"/>
          <p:cNvSpPr>
            <a:spLocks noGrp="1"/>
          </p:cNvSpPr>
          <p:nvPr>
            <p:ph idx="1"/>
          </p:nvPr>
        </p:nvSpPr>
        <p:spPr>
          <a:xfrm>
            <a:off x="723378" y="1585912"/>
            <a:ext cx="3116263" cy="4419600"/>
          </a:xfrm>
        </p:spPr>
        <p:txBody>
          <a:bodyPr/>
          <a:lstStyle/>
          <a:p>
            <a:r>
              <a:rPr lang="en-US" altLang="en-US" i="1" dirty="0" err="1" smtClean="0"/>
              <a:t>Mentha</a:t>
            </a:r>
            <a:r>
              <a:rPr lang="en-US" altLang="en-US" dirty="0" smtClean="0"/>
              <a:t> sp.</a:t>
            </a:r>
          </a:p>
          <a:p>
            <a:r>
              <a:rPr lang="en-US" altLang="en-US" dirty="0" smtClean="0"/>
              <a:t>Perennial</a:t>
            </a:r>
          </a:p>
          <a:p>
            <a:r>
              <a:rPr lang="en-US" altLang="en-US" dirty="0" smtClean="0"/>
              <a:t>Spreads</a:t>
            </a:r>
          </a:p>
          <a:p>
            <a:r>
              <a:rPr lang="en-US" altLang="en-US" dirty="0" smtClean="0"/>
              <a:t>1.5 to 2’ tall</a:t>
            </a:r>
          </a:p>
          <a:p>
            <a:r>
              <a:rPr lang="en-US" altLang="en-US" dirty="0" smtClean="0"/>
              <a:t>Food dishes- fresh leaves</a:t>
            </a:r>
          </a:p>
          <a:p>
            <a:r>
              <a:rPr lang="en-US" altLang="en-US" dirty="0" smtClean="0"/>
              <a:t>Pollinators- flowers</a:t>
            </a:r>
          </a:p>
        </p:txBody>
      </p:sp>
      <p:pic>
        <p:nvPicPr>
          <p:cNvPr id="52230" name="Picture 2" descr="A:\MVC-337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538" y="3276600"/>
            <a:ext cx="4441825"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2231" name="Picture 4"/>
          <p:cNvPicPr>
            <a:picLocks noChangeAspect="1"/>
          </p:cNvPicPr>
          <p:nvPr/>
        </p:nvPicPr>
        <p:blipFill>
          <a:blip r:embed="rId4">
            <a:extLst>
              <a:ext uri="{28A0092B-C50C-407E-A947-70E740481C1C}">
                <a14:useLocalDpi xmlns:a14="http://schemas.microsoft.com/office/drawing/2010/main" val="0"/>
              </a:ext>
            </a:extLst>
          </a:blip>
          <a:srcRect l="30000" t="10001" b="16666"/>
          <a:stretch>
            <a:fillRect/>
          </a:stretch>
        </p:blipFill>
        <p:spPr bwMode="auto">
          <a:xfrm>
            <a:off x="4686300" y="50800"/>
            <a:ext cx="4424362" cy="3476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76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smtClean="0"/>
              <a:t>Oregano</a:t>
            </a:r>
          </a:p>
        </p:txBody>
      </p:sp>
      <p:sp>
        <p:nvSpPr>
          <p:cNvPr id="54275" name="Content Placeholder 2"/>
          <p:cNvSpPr>
            <a:spLocks noGrp="1"/>
          </p:cNvSpPr>
          <p:nvPr>
            <p:ph idx="1"/>
          </p:nvPr>
        </p:nvSpPr>
        <p:spPr>
          <a:xfrm>
            <a:off x="628650" y="1599156"/>
            <a:ext cx="3200400" cy="4419600"/>
          </a:xfrm>
        </p:spPr>
        <p:txBody>
          <a:bodyPr/>
          <a:lstStyle/>
          <a:p>
            <a:r>
              <a:rPr lang="en-US" altLang="en-US" i="1" dirty="0" err="1" smtClean="0"/>
              <a:t>Origanum</a:t>
            </a:r>
            <a:r>
              <a:rPr lang="en-US" altLang="en-US" i="1" dirty="0" smtClean="0"/>
              <a:t> </a:t>
            </a:r>
            <a:r>
              <a:rPr lang="en-US" altLang="en-US" i="1" dirty="0" err="1" smtClean="0"/>
              <a:t>vulgare</a:t>
            </a:r>
            <a:r>
              <a:rPr lang="en-US" altLang="en-US" i="1" dirty="0" smtClean="0"/>
              <a:t> </a:t>
            </a:r>
            <a:r>
              <a:rPr lang="en-US" altLang="en-US" i="1" dirty="0" err="1" smtClean="0"/>
              <a:t>hirtum</a:t>
            </a:r>
            <a:endParaRPr lang="en-US" altLang="en-US" i="1" dirty="0" smtClean="0"/>
          </a:p>
          <a:p>
            <a:r>
              <a:rPr lang="en-US" altLang="en-US" dirty="0" smtClean="0"/>
              <a:t>Perennial</a:t>
            </a:r>
          </a:p>
          <a:p>
            <a:r>
              <a:rPr lang="en-US" altLang="en-US" dirty="0" smtClean="0"/>
              <a:t>1 to 2’ tall</a:t>
            </a:r>
          </a:p>
          <a:p>
            <a:r>
              <a:rPr lang="en-US" altLang="en-US" dirty="0" smtClean="0"/>
              <a:t>Divisions or plants, not true to seed</a:t>
            </a:r>
          </a:p>
          <a:p>
            <a:r>
              <a:rPr lang="en-US" altLang="en-US" dirty="0" smtClean="0"/>
              <a:t>Food dishes- leaves</a:t>
            </a:r>
          </a:p>
          <a:p>
            <a:r>
              <a:rPr lang="en-US" altLang="en-US" dirty="0" smtClean="0"/>
              <a:t>Pollinators- flowers</a:t>
            </a:r>
          </a:p>
        </p:txBody>
      </p:sp>
      <p:pic>
        <p:nvPicPr>
          <p:cNvPr id="54278" name="Picture 1026" descr="A:\MVC-34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3449638"/>
            <a:ext cx="4543425" cy="3408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427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0575" y="0"/>
            <a:ext cx="4543425" cy="3406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59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dirty="0" smtClean="0"/>
              <a:t>Parsley</a:t>
            </a:r>
          </a:p>
        </p:txBody>
      </p:sp>
      <p:sp>
        <p:nvSpPr>
          <p:cNvPr id="56323" name="Content Placeholder 2"/>
          <p:cNvSpPr>
            <a:spLocks noGrp="1"/>
          </p:cNvSpPr>
          <p:nvPr>
            <p:ph idx="1"/>
          </p:nvPr>
        </p:nvSpPr>
        <p:spPr/>
        <p:txBody>
          <a:bodyPr/>
          <a:lstStyle/>
          <a:p>
            <a:r>
              <a:rPr lang="en-US" altLang="en-US" i="1" dirty="0" smtClean="0"/>
              <a:t>Petroselinum </a:t>
            </a:r>
            <a:r>
              <a:rPr lang="en-US" altLang="en-US" i="1" dirty="0" err="1" smtClean="0"/>
              <a:t>crispum</a:t>
            </a:r>
            <a:endParaRPr lang="en-US" altLang="en-US" i="1" dirty="0" smtClean="0"/>
          </a:p>
          <a:p>
            <a:r>
              <a:rPr lang="en-US" altLang="en-US" dirty="0" smtClean="0"/>
              <a:t>Biennial- flowering 2</a:t>
            </a:r>
            <a:r>
              <a:rPr lang="en-US" altLang="en-US" baseline="30000" dirty="0" smtClean="0"/>
              <a:t>nd</a:t>
            </a:r>
            <a:r>
              <a:rPr lang="en-US" altLang="en-US" dirty="0" smtClean="0"/>
              <a:t> year</a:t>
            </a:r>
          </a:p>
          <a:p>
            <a:r>
              <a:rPr lang="en-US" altLang="en-US" dirty="0" smtClean="0"/>
              <a:t>Curly and Italian (flatleaf)</a:t>
            </a:r>
          </a:p>
          <a:p>
            <a:r>
              <a:rPr lang="en-US" altLang="en-US" dirty="0" smtClean="0"/>
              <a:t>18” tall</a:t>
            </a:r>
          </a:p>
          <a:p>
            <a:r>
              <a:rPr lang="en-US" altLang="en-US" dirty="0" smtClean="0"/>
              <a:t>Food dishes-                                  leaves</a:t>
            </a:r>
          </a:p>
          <a:p>
            <a:r>
              <a:rPr lang="en-US" altLang="en-US" dirty="0" smtClean="0"/>
              <a:t>Pollinators-                          leaves and                         flowers</a:t>
            </a:r>
          </a:p>
        </p:txBody>
      </p:sp>
      <p:sp>
        <p:nvSpPr>
          <p:cNvPr id="56324" name="Slide Number Placeholder 3"/>
          <p:cNvSpPr>
            <a:spLocks noGrp="1"/>
          </p:cNvSpPr>
          <p:nvPr>
            <p:ph type="sldNum" sz="quarter" idx="10"/>
          </p:nvPr>
        </p:nvSpPr>
        <p:spPr>
          <a:xfrm>
            <a:off x="8270421" y="6343649"/>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C1ADEE2C-CA98-4EFF-8313-364375FF9388}" type="slidenum">
              <a:rPr lang="en-US" altLang="en-US" sz="1200" b="0" i="0" smtClean="0">
                <a:latin typeface="Times New Roman" panose="02020603050405020304" pitchFamily="18" charset="0"/>
              </a:rPr>
              <a:pPr/>
              <a:t>19</a:t>
            </a:fld>
            <a:endParaRPr lang="en-US" altLang="en-US" sz="1200" b="0" i="0" dirty="0" smtClean="0">
              <a:latin typeface="Times New Roman" panose="02020603050405020304" pitchFamily="18" charset="0"/>
            </a:endParaRPr>
          </a:p>
        </p:txBody>
      </p:sp>
      <p:pic>
        <p:nvPicPr>
          <p:cNvPr id="56326" name="Picture 5"/>
          <p:cNvPicPr>
            <a:picLocks noChangeAspect="1"/>
          </p:cNvPicPr>
          <p:nvPr/>
        </p:nvPicPr>
        <p:blipFill>
          <a:blip r:embed="rId3">
            <a:extLst>
              <a:ext uri="{28A0092B-C50C-407E-A947-70E740481C1C}">
                <a14:useLocalDpi xmlns:a14="http://schemas.microsoft.com/office/drawing/2010/main" val="0"/>
              </a:ext>
            </a:extLst>
          </a:blip>
          <a:srcRect l="6667" r="10834"/>
          <a:stretch>
            <a:fillRect/>
          </a:stretch>
        </p:blipFill>
        <p:spPr bwMode="auto">
          <a:xfrm>
            <a:off x="4648200" y="3106738"/>
            <a:ext cx="4495800" cy="3065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6327" name="Picture 1"/>
          <p:cNvPicPr>
            <a:picLocks noChangeAspect="1"/>
          </p:cNvPicPr>
          <p:nvPr/>
        </p:nvPicPr>
        <p:blipFill>
          <a:blip r:embed="rId4" cstate="print">
            <a:extLst>
              <a:ext uri="{28A0092B-C50C-407E-A947-70E740481C1C}">
                <a14:useLocalDpi xmlns:a14="http://schemas.microsoft.com/office/drawing/2010/main" val="0"/>
              </a:ext>
            </a:extLst>
          </a:blip>
          <a:srcRect l="41451" t="61082" r="21545" b="6615"/>
          <a:stretch>
            <a:fillRect/>
          </a:stretch>
        </p:blipFill>
        <p:spPr bwMode="auto">
          <a:xfrm>
            <a:off x="5153025" y="1482811"/>
            <a:ext cx="2018231" cy="1433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6328" name="Picture 6" descr="parsley in flower"/>
          <p:cNvPicPr>
            <a:picLocks noChangeAspect="1" noChangeArrowheads="1"/>
          </p:cNvPicPr>
          <p:nvPr/>
        </p:nvPicPr>
        <p:blipFill>
          <a:blip r:embed="rId5">
            <a:extLst>
              <a:ext uri="{28A0092B-C50C-407E-A947-70E740481C1C}">
                <a14:useLocalDpi xmlns:a14="http://schemas.microsoft.com/office/drawing/2010/main" val="0"/>
              </a:ext>
            </a:extLst>
          </a:blip>
          <a:srcRect l="9375" t="18428" r="12500"/>
          <a:stretch>
            <a:fillRect/>
          </a:stretch>
        </p:blipFill>
        <p:spPr bwMode="auto">
          <a:xfrm>
            <a:off x="7298041" y="581026"/>
            <a:ext cx="1692275" cy="2354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944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3"/>
          <p:cNvSpPr>
            <a:spLocks noGrp="1" noChangeArrowheads="1"/>
          </p:cNvSpPr>
          <p:nvPr>
            <p:ph type="title"/>
          </p:nvPr>
        </p:nvSpPr>
        <p:spPr/>
        <p:txBody>
          <a:bodyPr/>
          <a:lstStyle/>
          <a:p>
            <a:r>
              <a:rPr lang="en-US" altLang="en-US" smtClean="0"/>
              <a:t>What is an Herb?</a:t>
            </a:r>
            <a:endParaRPr lang="en-US" altLang="en-US" dirty="0" smtClean="0"/>
          </a:p>
        </p:txBody>
      </p:sp>
      <p:sp>
        <p:nvSpPr>
          <p:cNvPr id="8196" name="Rectangle 2"/>
          <p:cNvSpPr>
            <a:spLocks noGrp="1" noChangeArrowheads="1"/>
          </p:cNvSpPr>
          <p:nvPr>
            <p:ph type="body" sz="half" idx="1"/>
          </p:nvPr>
        </p:nvSpPr>
        <p:spPr/>
        <p:txBody>
          <a:bodyPr/>
          <a:lstStyle/>
          <a:p>
            <a:r>
              <a:rPr lang="en-US" altLang="en-US" dirty="0" smtClean="0"/>
              <a:t>Plant with an aromatic quality used for one or more of the following:</a:t>
            </a:r>
          </a:p>
          <a:p>
            <a:pPr lvl="1"/>
            <a:r>
              <a:rPr lang="en-US" altLang="en-US" dirty="0" smtClean="0"/>
              <a:t>Scenting</a:t>
            </a:r>
          </a:p>
          <a:p>
            <a:pPr lvl="1"/>
            <a:r>
              <a:rPr lang="en-US" altLang="en-US" dirty="0" smtClean="0"/>
              <a:t>Cooking and flavoring</a:t>
            </a:r>
          </a:p>
          <a:p>
            <a:pPr lvl="1"/>
            <a:r>
              <a:rPr lang="en-US" altLang="en-US" dirty="0" smtClean="0"/>
              <a:t>Decorative</a:t>
            </a:r>
          </a:p>
          <a:p>
            <a:pPr lvl="1"/>
            <a:r>
              <a:rPr lang="en-US" altLang="en-US" dirty="0" smtClean="0"/>
              <a:t>Medicinal purposes</a:t>
            </a:r>
          </a:p>
          <a:p>
            <a:endParaRPr lang="en-US" altLang="en-US" dirty="0" smtClean="0"/>
          </a:p>
          <a:p>
            <a:endParaRPr lang="en-US" altLang="en-US" dirty="0" smtClean="0"/>
          </a:p>
        </p:txBody>
      </p:sp>
      <p:sp>
        <p:nvSpPr>
          <p:cNvPr id="6" name="Content Placeholder 5"/>
          <p:cNvSpPr>
            <a:spLocks noGrp="1"/>
          </p:cNvSpPr>
          <p:nvPr>
            <p:ph sz="quarter" idx="2"/>
          </p:nvPr>
        </p:nvSpPr>
        <p:spPr/>
        <p:txBody>
          <a:bodyPr/>
          <a:lstStyle/>
          <a:p>
            <a:endParaRPr lang="en-US"/>
          </a:p>
        </p:txBody>
      </p:sp>
      <p:sp>
        <p:nvSpPr>
          <p:cNvPr id="7" name="Content Placeholder 6"/>
          <p:cNvSpPr>
            <a:spLocks noGrp="1"/>
          </p:cNvSpPr>
          <p:nvPr>
            <p:ph sz="quarter" idx="3"/>
          </p:nvPr>
        </p:nvSpPr>
        <p:spPr/>
        <p:txBody>
          <a:bodyPr/>
          <a:lstStyle/>
          <a:p>
            <a:endParaRPr lang="en-US"/>
          </a:p>
        </p:txBody>
      </p:sp>
      <p:sp>
        <p:nvSpPr>
          <p:cNvPr id="8194" name="Slide Number Placeholder 5"/>
          <p:cNvSpPr>
            <a:spLocks noGrp="1"/>
          </p:cNvSpPr>
          <p:nvPr>
            <p:ph type="sldNum" sz="quarter" idx="10"/>
          </p:nvPr>
        </p:nvSpPr>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r>
              <a:rPr lang="en-US" altLang="en-US" sz="1200" dirty="0" smtClean="0"/>
              <a:t>2</a:t>
            </a:r>
          </a:p>
        </p:txBody>
      </p:sp>
      <p:pic>
        <p:nvPicPr>
          <p:cNvPr id="5" name="Picture 5" descr="MVC-337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859280"/>
            <a:ext cx="3665257" cy="3017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088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dirty="0" smtClean="0"/>
              <a:t>Rosemary</a:t>
            </a:r>
          </a:p>
        </p:txBody>
      </p:sp>
      <p:sp>
        <p:nvSpPr>
          <p:cNvPr id="58371" name="Content Placeholder 2"/>
          <p:cNvSpPr>
            <a:spLocks noGrp="1"/>
          </p:cNvSpPr>
          <p:nvPr>
            <p:ph idx="1"/>
          </p:nvPr>
        </p:nvSpPr>
        <p:spPr/>
        <p:txBody>
          <a:bodyPr/>
          <a:lstStyle/>
          <a:p>
            <a:r>
              <a:rPr lang="en-US" altLang="en-US" i="1" dirty="0" smtClean="0"/>
              <a:t>Salvia </a:t>
            </a:r>
            <a:r>
              <a:rPr lang="en-US" altLang="en-US" i="1" dirty="0" err="1" smtClean="0"/>
              <a:t>rosemarinus</a:t>
            </a:r>
            <a:endParaRPr lang="en-US" altLang="en-US" i="1" dirty="0" smtClean="0"/>
          </a:p>
          <a:p>
            <a:r>
              <a:rPr lang="en-US" altLang="en-US" dirty="0" smtClean="0"/>
              <a:t>Tender perennial</a:t>
            </a:r>
          </a:p>
          <a:p>
            <a:r>
              <a:rPr lang="en-US" altLang="en-US" dirty="0" smtClean="0"/>
              <a:t>2 to 3’ tall</a:t>
            </a:r>
          </a:p>
          <a:p>
            <a:r>
              <a:rPr lang="en-US" altLang="en-US" dirty="0" smtClean="0"/>
              <a:t>Food dishes- leaves</a:t>
            </a:r>
          </a:p>
          <a:p>
            <a:r>
              <a:rPr lang="en-US" altLang="en-US" dirty="0" smtClean="0"/>
              <a:t>Pollinators- flowers</a:t>
            </a:r>
          </a:p>
        </p:txBody>
      </p:sp>
      <p:sp>
        <p:nvSpPr>
          <p:cNvPr id="58372" name="Slide Number Placeholder 3"/>
          <p:cNvSpPr>
            <a:spLocks noGrp="1"/>
          </p:cNvSpPr>
          <p:nvPr>
            <p:ph type="sldNum" sz="quarter" idx="10"/>
          </p:nvPr>
        </p:nvSpPr>
        <p:spPr>
          <a:xfrm>
            <a:off x="8115300" y="6311899"/>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B7E09CCB-CA21-4066-81C4-970C9D73644D}" type="slidenum">
              <a:rPr lang="en-US" altLang="en-US" sz="1200" b="0" i="0" smtClean="0">
                <a:latin typeface="Times New Roman" panose="02020603050405020304" pitchFamily="18" charset="0"/>
              </a:rPr>
              <a:pPr/>
              <a:t>20</a:t>
            </a:fld>
            <a:endParaRPr lang="en-US" altLang="en-US" sz="1200" b="0" i="0" dirty="0" smtClean="0">
              <a:latin typeface="Times New Roman" panose="02020603050405020304" pitchFamily="18" charset="0"/>
            </a:endParaRPr>
          </a:p>
        </p:txBody>
      </p:sp>
      <p:pic>
        <p:nvPicPr>
          <p:cNvPr id="58374"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0410" y="453960"/>
            <a:ext cx="3219189" cy="5723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147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dirty="0" smtClean="0"/>
              <a:t>Sage, Pineapple</a:t>
            </a:r>
          </a:p>
        </p:txBody>
      </p:sp>
      <p:sp>
        <p:nvSpPr>
          <p:cNvPr id="60419" name="Content Placeholder 2"/>
          <p:cNvSpPr>
            <a:spLocks noGrp="1"/>
          </p:cNvSpPr>
          <p:nvPr>
            <p:ph idx="1"/>
          </p:nvPr>
        </p:nvSpPr>
        <p:spPr>
          <a:xfrm>
            <a:off x="628650" y="1690689"/>
            <a:ext cx="4724400" cy="4419600"/>
          </a:xfrm>
        </p:spPr>
        <p:txBody>
          <a:bodyPr/>
          <a:lstStyle/>
          <a:p>
            <a:r>
              <a:rPr lang="en-US" altLang="en-US" i="1" dirty="0" smtClean="0"/>
              <a:t>Salvia </a:t>
            </a:r>
            <a:r>
              <a:rPr lang="en-US" altLang="en-US" i="1" dirty="0" err="1" smtClean="0"/>
              <a:t>elegans</a:t>
            </a:r>
            <a:endParaRPr lang="en-US" altLang="en-US" i="1" dirty="0" smtClean="0"/>
          </a:p>
          <a:p>
            <a:r>
              <a:rPr lang="en-US" altLang="en-US" dirty="0" smtClean="0"/>
              <a:t>Annual</a:t>
            </a:r>
          </a:p>
          <a:p>
            <a:r>
              <a:rPr lang="en-US" altLang="en-US" dirty="0" smtClean="0"/>
              <a:t>3’ tall</a:t>
            </a:r>
          </a:p>
          <a:p>
            <a:r>
              <a:rPr lang="en-US" altLang="en-US" dirty="0" smtClean="0"/>
              <a:t>Food dishes- leaves</a:t>
            </a:r>
          </a:p>
          <a:p>
            <a:r>
              <a:rPr lang="en-US" altLang="en-US" dirty="0" smtClean="0"/>
              <a:t>Pollinators- flowers</a:t>
            </a:r>
          </a:p>
          <a:p>
            <a:endParaRPr lang="en-US" altLang="en-US" dirty="0" smtClean="0"/>
          </a:p>
        </p:txBody>
      </p:sp>
      <p:sp>
        <p:nvSpPr>
          <p:cNvPr id="60420" name="Slide Number Placeholder 3"/>
          <p:cNvSpPr>
            <a:spLocks noGrp="1"/>
          </p:cNvSpPr>
          <p:nvPr>
            <p:ph type="sldNum" sz="quarter" idx="10"/>
          </p:nvPr>
        </p:nvSpPr>
        <p:spPr>
          <a:xfrm>
            <a:off x="8083259" y="6376029"/>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8F3A2C33-D87B-450C-A6A5-155C199D164E}" type="slidenum">
              <a:rPr lang="en-US" altLang="en-US" sz="1200" b="0" i="0" smtClean="0">
                <a:latin typeface="Times New Roman" panose="02020603050405020304" pitchFamily="18" charset="0"/>
              </a:rPr>
              <a:pPr/>
              <a:t>21</a:t>
            </a:fld>
            <a:endParaRPr lang="en-US" altLang="en-US" sz="1200" b="0" i="0" dirty="0" smtClean="0">
              <a:latin typeface="Times New Roman" panose="02020603050405020304" pitchFamily="18" charset="0"/>
            </a:endParaRPr>
          </a:p>
        </p:txBody>
      </p:sp>
      <p:pic>
        <p:nvPicPr>
          <p:cNvPr id="60422"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7153" y="988541"/>
            <a:ext cx="2956143" cy="5256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914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dirty="0" smtClean="0"/>
              <a:t>Thyme</a:t>
            </a:r>
          </a:p>
        </p:txBody>
      </p:sp>
      <p:sp>
        <p:nvSpPr>
          <p:cNvPr id="62467" name="Content Placeholder 2"/>
          <p:cNvSpPr>
            <a:spLocks noGrp="1"/>
          </p:cNvSpPr>
          <p:nvPr>
            <p:ph idx="1"/>
          </p:nvPr>
        </p:nvSpPr>
        <p:spPr>
          <a:xfrm>
            <a:off x="628650" y="1690689"/>
            <a:ext cx="3276600" cy="4419600"/>
          </a:xfrm>
        </p:spPr>
        <p:txBody>
          <a:bodyPr/>
          <a:lstStyle/>
          <a:p>
            <a:r>
              <a:rPr lang="en-US" altLang="en-US" i="1" dirty="0" smtClean="0"/>
              <a:t>Thymus </a:t>
            </a:r>
            <a:r>
              <a:rPr lang="en-US" altLang="en-US" dirty="0" err="1" smtClean="0"/>
              <a:t>sp</a:t>
            </a:r>
            <a:endParaRPr lang="en-US" altLang="en-US" dirty="0" smtClean="0"/>
          </a:p>
          <a:p>
            <a:r>
              <a:rPr lang="en-US" altLang="en-US" dirty="0" smtClean="0"/>
              <a:t>Perennial</a:t>
            </a:r>
          </a:p>
          <a:p>
            <a:r>
              <a:rPr lang="en-US" altLang="en-US" dirty="0" smtClean="0"/>
              <a:t>Up to 12” tall</a:t>
            </a:r>
          </a:p>
          <a:p>
            <a:r>
              <a:rPr lang="en-US" altLang="en-US" dirty="0" smtClean="0"/>
              <a:t>Food dishes- leaves</a:t>
            </a:r>
          </a:p>
          <a:p>
            <a:r>
              <a:rPr lang="en-US" altLang="en-US" dirty="0" smtClean="0"/>
              <a:t>Pollinators- flowers</a:t>
            </a:r>
          </a:p>
        </p:txBody>
      </p:sp>
      <p:sp>
        <p:nvSpPr>
          <p:cNvPr id="62468" name="Slide Number Placeholder 3"/>
          <p:cNvSpPr>
            <a:spLocks noGrp="1"/>
          </p:cNvSpPr>
          <p:nvPr>
            <p:ph type="sldNum" sz="quarter" idx="10"/>
          </p:nvPr>
        </p:nvSpPr>
        <p:spPr>
          <a:xfrm>
            <a:off x="8115300" y="6343288"/>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464C5F71-30EA-4C00-8BCC-CA853AE14616}" type="slidenum">
              <a:rPr lang="en-US" altLang="en-US" sz="1200" b="0" i="0" smtClean="0">
                <a:latin typeface="Times New Roman" panose="02020603050405020304" pitchFamily="18" charset="0"/>
              </a:rPr>
              <a:pPr/>
              <a:t>22</a:t>
            </a:fld>
            <a:endParaRPr lang="en-US" altLang="en-US" sz="1200" b="0" i="0" dirty="0" smtClean="0">
              <a:latin typeface="Times New Roman" panose="02020603050405020304" pitchFamily="18" charset="0"/>
            </a:endParaRPr>
          </a:p>
        </p:txBody>
      </p:sp>
      <p:pic>
        <p:nvPicPr>
          <p:cNvPr id="62470" name="Picture 4" descr="MVC-345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2785972"/>
            <a:ext cx="4572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2471" name="Picture 1"/>
          <p:cNvPicPr>
            <a:picLocks noChangeAspect="1"/>
          </p:cNvPicPr>
          <p:nvPr/>
        </p:nvPicPr>
        <p:blipFill>
          <a:blip r:embed="rId4">
            <a:extLst>
              <a:ext uri="{28A0092B-C50C-407E-A947-70E740481C1C}">
                <a14:useLocalDpi xmlns:a14="http://schemas.microsoft.com/office/drawing/2010/main" val="0"/>
              </a:ext>
            </a:extLst>
          </a:blip>
          <a:srcRect l="61768" t="18723" r="1456" b="45532"/>
          <a:stretch>
            <a:fillRect/>
          </a:stretch>
        </p:blipFill>
        <p:spPr bwMode="auto">
          <a:xfrm>
            <a:off x="5682480" y="506627"/>
            <a:ext cx="3359920" cy="2151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563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0"/>
          </p:nvPr>
        </p:nvSpPr>
        <p:spPr>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19762BC9-B954-4B49-BACD-10392ED0E640}" type="slidenum">
              <a:rPr lang="en-US" altLang="en-US" sz="1200" b="0" i="0" smtClean="0">
                <a:latin typeface="Times New Roman" panose="02020603050405020304" pitchFamily="18" charset="0"/>
              </a:rPr>
              <a:pPr/>
              <a:t>23</a:t>
            </a:fld>
            <a:endParaRPr lang="en-US" altLang="en-US" sz="1200" b="0" i="0" dirty="0" smtClean="0">
              <a:latin typeface="Times New Roman" panose="02020603050405020304" pitchFamily="18" charset="0"/>
            </a:endParaRPr>
          </a:p>
        </p:txBody>
      </p:sp>
      <p:sp>
        <p:nvSpPr>
          <p:cNvPr id="64516" name="Rectangle 2"/>
          <p:cNvSpPr>
            <a:spLocks noGrp="1" noChangeArrowheads="1"/>
          </p:cNvSpPr>
          <p:nvPr>
            <p:ph type="body" sz="half" idx="1"/>
          </p:nvPr>
        </p:nvSpPr>
        <p:spPr>
          <a:xfrm>
            <a:off x="664923" y="1755732"/>
            <a:ext cx="3505200" cy="4267200"/>
          </a:xfrm>
        </p:spPr>
        <p:txBody>
          <a:bodyPr/>
          <a:lstStyle/>
          <a:p>
            <a:pPr eaLnBrk="1" hangingPunct="1">
              <a:lnSpc>
                <a:spcPct val="90000"/>
              </a:lnSpc>
            </a:pPr>
            <a:r>
              <a:rPr lang="en-US" altLang="en-US" dirty="0" smtClean="0"/>
              <a:t>Groundcovers</a:t>
            </a:r>
          </a:p>
          <a:p>
            <a:pPr eaLnBrk="1" hangingPunct="1">
              <a:lnSpc>
                <a:spcPct val="90000"/>
              </a:lnSpc>
            </a:pPr>
            <a:r>
              <a:rPr lang="en-US" altLang="en-US" dirty="0" smtClean="0"/>
              <a:t>Containers</a:t>
            </a:r>
          </a:p>
          <a:p>
            <a:pPr eaLnBrk="1" hangingPunct="1">
              <a:lnSpc>
                <a:spcPct val="90000"/>
              </a:lnSpc>
            </a:pPr>
            <a:r>
              <a:rPr lang="en-US" altLang="en-US" dirty="0" smtClean="0"/>
              <a:t>Mix with flower garden or vegetables</a:t>
            </a:r>
          </a:p>
          <a:p>
            <a:pPr eaLnBrk="1" hangingPunct="1">
              <a:lnSpc>
                <a:spcPct val="90000"/>
              </a:lnSpc>
            </a:pPr>
            <a:endParaRPr lang="en-US" altLang="en-US" dirty="0" smtClean="0"/>
          </a:p>
          <a:p>
            <a:pPr eaLnBrk="1" hangingPunct="1">
              <a:lnSpc>
                <a:spcPct val="90000"/>
              </a:lnSpc>
            </a:pPr>
            <a:endParaRPr lang="en-US" altLang="en-US" dirty="0" smtClean="0"/>
          </a:p>
          <a:p>
            <a:pPr eaLnBrk="1" hangingPunct="1">
              <a:lnSpc>
                <a:spcPct val="90000"/>
              </a:lnSpc>
            </a:pPr>
            <a:endParaRPr lang="en-US" altLang="en-US" dirty="0" smtClean="0"/>
          </a:p>
          <a:p>
            <a:pPr eaLnBrk="1" hangingPunct="1">
              <a:lnSpc>
                <a:spcPct val="90000"/>
              </a:lnSpc>
            </a:pPr>
            <a:endParaRPr lang="en-US" altLang="en-US" dirty="0" smtClean="0"/>
          </a:p>
        </p:txBody>
      </p:sp>
      <p:sp>
        <p:nvSpPr>
          <p:cNvPr id="64517" name="Rectangle 3"/>
          <p:cNvSpPr>
            <a:spLocks noGrp="1" noChangeArrowheads="1"/>
          </p:cNvSpPr>
          <p:nvPr>
            <p:ph type="title"/>
          </p:nvPr>
        </p:nvSpPr>
        <p:spPr>
          <a:xfrm>
            <a:off x="588723" y="698500"/>
            <a:ext cx="7162800" cy="609600"/>
          </a:xfrm>
        </p:spPr>
        <p:txBody>
          <a:bodyPr>
            <a:normAutofit fontScale="90000"/>
          </a:bodyPr>
          <a:lstStyle/>
          <a:p>
            <a:pPr eaLnBrk="1" hangingPunct="1"/>
            <a:r>
              <a:rPr lang="en-US" altLang="en-US" dirty="0" smtClean="0"/>
              <a:t>Herbs in the Landscape</a:t>
            </a:r>
          </a:p>
        </p:txBody>
      </p:sp>
      <p:pic>
        <p:nvPicPr>
          <p:cNvPr id="64518" name="Picture 4" descr="IMG_00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2115072"/>
            <a:ext cx="38100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2003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0"/>
          </p:nvPr>
        </p:nvSpPr>
        <p:spPr>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A016A4AA-5F36-40D2-8CBE-0A0F47F00030}" type="slidenum">
              <a:rPr lang="en-US" altLang="en-US" sz="1200" b="0" i="0" smtClean="0">
                <a:latin typeface="Times New Roman" panose="02020603050405020304" pitchFamily="18" charset="0"/>
              </a:rPr>
              <a:pPr/>
              <a:t>24</a:t>
            </a:fld>
            <a:endParaRPr lang="en-US" altLang="en-US" sz="1200" b="0" i="0" dirty="0" smtClean="0">
              <a:latin typeface="Times New Roman" panose="02020603050405020304" pitchFamily="18" charset="0"/>
            </a:endParaRPr>
          </a:p>
        </p:txBody>
      </p:sp>
      <p:sp>
        <p:nvSpPr>
          <p:cNvPr id="66564" name="Rectangle 2"/>
          <p:cNvSpPr>
            <a:spLocks noGrp="1" noChangeArrowheads="1"/>
          </p:cNvSpPr>
          <p:nvPr>
            <p:ph type="title"/>
          </p:nvPr>
        </p:nvSpPr>
        <p:spPr/>
        <p:txBody>
          <a:bodyPr/>
          <a:lstStyle/>
          <a:p>
            <a:pPr eaLnBrk="1" hangingPunct="1"/>
            <a:endParaRPr lang="en-US" altLang="en-US" dirty="0" smtClean="0"/>
          </a:p>
        </p:txBody>
      </p:sp>
      <p:sp>
        <p:nvSpPr>
          <p:cNvPr id="66565" name="Rectangle 3"/>
          <p:cNvSpPr>
            <a:spLocks noGrp="1" noChangeArrowheads="1"/>
          </p:cNvSpPr>
          <p:nvPr>
            <p:ph type="body" idx="1"/>
          </p:nvPr>
        </p:nvSpPr>
        <p:spPr/>
        <p:txBody>
          <a:bodyPr/>
          <a:lstStyle/>
          <a:p>
            <a:pPr eaLnBrk="1" hangingPunct="1"/>
            <a:endParaRPr lang="en-US" altLang="en-US" dirty="0" smtClean="0"/>
          </a:p>
        </p:txBody>
      </p:sp>
      <p:pic>
        <p:nvPicPr>
          <p:cNvPr id="66566" name="Picture 4" descr="IMG_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7254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10"/>
          </p:nvPr>
        </p:nvSpPr>
        <p:spPr>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ADF775C5-2F3E-4E79-A9A0-C438D043A258}" type="slidenum">
              <a:rPr lang="en-US" altLang="en-US" sz="1200" b="0" i="0" smtClean="0">
                <a:latin typeface="Times New Roman" panose="02020603050405020304" pitchFamily="18" charset="0"/>
              </a:rPr>
              <a:pPr/>
              <a:t>25</a:t>
            </a:fld>
            <a:endParaRPr lang="en-US" altLang="en-US" sz="1200" b="0" i="0" dirty="0" smtClean="0">
              <a:latin typeface="Times New Roman" panose="02020603050405020304" pitchFamily="18" charset="0"/>
            </a:endParaRPr>
          </a:p>
        </p:txBody>
      </p:sp>
      <p:sp>
        <p:nvSpPr>
          <p:cNvPr id="68612" name="Rectangle 2"/>
          <p:cNvSpPr>
            <a:spLocks noGrp="1" noChangeArrowheads="1"/>
          </p:cNvSpPr>
          <p:nvPr>
            <p:ph type="title"/>
          </p:nvPr>
        </p:nvSpPr>
        <p:spPr/>
        <p:txBody>
          <a:bodyPr/>
          <a:lstStyle/>
          <a:p>
            <a:pPr eaLnBrk="1" hangingPunct="1"/>
            <a:endParaRPr lang="en-US" altLang="en-US" dirty="0" smtClean="0"/>
          </a:p>
        </p:txBody>
      </p:sp>
      <p:sp>
        <p:nvSpPr>
          <p:cNvPr id="68613" name="Rectangle 3"/>
          <p:cNvSpPr>
            <a:spLocks noGrp="1" noChangeArrowheads="1"/>
          </p:cNvSpPr>
          <p:nvPr>
            <p:ph type="body" idx="1"/>
          </p:nvPr>
        </p:nvSpPr>
        <p:spPr/>
        <p:txBody>
          <a:bodyPr/>
          <a:lstStyle/>
          <a:p>
            <a:pPr eaLnBrk="1" hangingPunct="1"/>
            <a:endParaRPr lang="en-US" altLang="en-US" dirty="0" smtClean="0"/>
          </a:p>
        </p:txBody>
      </p:sp>
      <p:pic>
        <p:nvPicPr>
          <p:cNvPr id="68614" name="Picture 6" descr="Fennel comb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510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0"/>
          </p:nvPr>
        </p:nvSpPr>
        <p:spPr>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AFB676B4-21D2-44FE-A0E5-AA41F69B8FF8}" type="slidenum">
              <a:rPr lang="en-US" altLang="en-US" sz="1200" b="0" i="0" smtClean="0">
                <a:latin typeface="Times New Roman" panose="02020603050405020304" pitchFamily="18" charset="0"/>
              </a:rPr>
              <a:pPr/>
              <a:t>26</a:t>
            </a:fld>
            <a:endParaRPr lang="en-US" altLang="en-US" sz="1200" b="0" i="0" dirty="0" smtClean="0">
              <a:latin typeface="Times New Roman" panose="02020603050405020304" pitchFamily="18" charset="0"/>
            </a:endParaRPr>
          </a:p>
        </p:txBody>
      </p:sp>
      <p:sp>
        <p:nvSpPr>
          <p:cNvPr id="72708" name="Rectangle 2"/>
          <p:cNvSpPr>
            <a:spLocks noGrp="1" noChangeArrowheads="1"/>
          </p:cNvSpPr>
          <p:nvPr>
            <p:ph type="title"/>
          </p:nvPr>
        </p:nvSpPr>
        <p:spPr/>
        <p:txBody>
          <a:bodyPr/>
          <a:lstStyle/>
          <a:p>
            <a:pPr eaLnBrk="1" hangingPunct="1"/>
            <a:endParaRPr lang="en-US" altLang="en-US" dirty="0" smtClean="0"/>
          </a:p>
        </p:txBody>
      </p:sp>
      <p:sp>
        <p:nvSpPr>
          <p:cNvPr id="72709" name="Rectangle 3"/>
          <p:cNvSpPr>
            <a:spLocks noGrp="1" noChangeArrowheads="1"/>
          </p:cNvSpPr>
          <p:nvPr>
            <p:ph type="body" idx="1"/>
          </p:nvPr>
        </p:nvSpPr>
        <p:spPr/>
        <p:txBody>
          <a:bodyPr/>
          <a:lstStyle/>
          <a:p>
            <a:pPr eaLnBrk="1" hangingPunct="1"/>
            <a:endParaRPr lang="en-US" altLang="en-US" dirty="0" smtClean="0"/>
          </a:p>
        </p:txBody>
      </p:sp>
      <p:pic>
        <p:nvPicPr>
          <p:cNvPr id="72710" name="Picture 4" descr="Thyme 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394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921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0"/>
          </p:nvPr>
        </p:nvSpPr>
        <p:spPr>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29CC4AD6-D1AC-4694-B53F-F7AF3ACEED9B}" type="slidenum">
              <a:rPr lang="en-US" altLang="en-US" sz="1200" b="0" i="0" smtClean="0">
                <a:latin typeface="Times New Roman" panose="02020603050405020304" pitchFamily="18" charset="0"/>
              </a:rPr>
              <a:pPr/>
              <a:t>27</a:t>
            </a:fld>
            <a:endParaRPr lang="en-US" altLang="en-US" sz="1200" b="0" i="0" dirty="0" smtClean="0">
              <a:latin typeface="Times New Roman" panose="02020603050405020304" pitchFamily="18" charset="0"/>
            </a:endParaRPr>
          </a:p>
        </p:txBody>
      </p:sp>
      <p:sp>
        <p:nvSpPr>
          <p:cNvPr id="74756" name="Rectangle 2"/>
          <p:cNvSpPr>
            <a:spLocks noGrp="1" noChangeArrowheads="1"/>
          </p:cNvSpPr>
          <p:nvPr>
            <p:ph type="body" sz="half" idx="1"/>
          </p:nvPr>
        </p:nvSpPr>
        <p:spPr>
          <a:xfrm>
            <a:off x="777658" y="1727548"/>
            <a:ext cx="7086600" cy="4495800"/>
          </a:xfrm>
        </p:spPr>
        <p:txBody>
          <a:bodyPr/>
          <a:lstStyle/>
          <a:p>
            <a:pPr eaLnBrk="1" hangingPunct="1">
              <a:lnSpc>
                <a:spcPct val="90000"/>
              </a:lnSpc>
            </a:pPr>
            <a:r>
              <a:rPr lang="en-US" altLang="en-US" dirty="0" smtClean="0"/>
              <a:t>Great for herbs that need good drainage</a:t>
            </a:r>
          </a:p>
          <a:p>
            <a:pPr eaLnBrk="1" hangingPunct="1">
              <a:lnSpc>
                <a:spcPct val="90000"/>
              </a:lnSpc>
            </a:pPr>
            <a:r>
              <a:rPr lang="en-US" altLang="en-US" dirty="0" smtClean="0"/>
              <a:t>Container must have adequate drainage, 1/4” holes</a:t>
            </a:r>
          </a:p>
          <a:p>
            <a:r>
              <a:rPr lang="en-US" altLang="en-US" dirty="0"/>
              <a:t>Tender </a:t>
            </a:r>
            <a:r>
              <a:rPr lang="en-US" altLang="en-US" dirty="0" smtClean="0"/>
              <a:t>perennials</a:t>
            </a:r>
          </a:p>
          <a:p>
            <a:pPr eaLnBrk="1" hangingPunct="1">
              <a:lnSpc>
                <a:spcPct val="90000"/>
              </a:lnSpc>
            </a:pPr>
            <a:r>
              <a:rPr lang="en-US" altLang="en-US" dirty="0" smtClean="0"/>
              <a:t>Watering needs</a:t>
            </a:r>
          </a:p>
          <a:p>
            <a:pPr eaLnBrk="1" hangingPunct="1">
              <a:lnSpc>
                <a:spcPct val="90000"/>
              </a:lnSpc>
            </a:pPr>
            <a:endParaRPr lang="en-US" altLang="en-US" dirty="0" smtClean="0"/>
          </a:p>
          <a:p>
            <a:pPr eaLnBrk="1" hangingPunct="1">
              <a:lnSpc>
                <a:spcPct val="90000"/>
              </a:lnSpc>
            </a:pPr>
            <a:endParaRPr lang="en-US" altLang="en-US" dirty="0" smtClean="0"/>
          </a:p>
        </p:txBody>
      </p:sp>
      <p:sp>
        <p:nvSpPr>
          <p:cNvPr id="74757" name="Rectangle 3"/>
          <p:cNvSpPr>
            <a:spLocks noGrp="1" noChangeArrowheads="1"/>
          </p:cNvSpPr>
          <p:nvPr>
            <p:ph type="title"/>
          </p:nvPr>
        </p:nvSpPr>
        <p:spPr>
          <a:xfrm>
            <a:off x="701458" y="617950"/>
            <a:ext cx="7162800" cy="609600"/>
          </a:xfrm>
        </p:spPr>
        <p:txBody>
          <a:bodyPr>
            <a:normAutofit fontScale="90000"/>
          </a:bodyPr>
          <a:lstStyle/>
          <a:p>
            <a:pPr eaLnBrk="1" hangingPunct="1"/>
            <a:r>
              <a:rPr lang="en-US" altLang="en-US" dirty="0" smtClean="0"/>
              <a:t>Growing Herbs in Containers</a:t>
            </a:r>
          </a:p>
        </p:txBody>
      </p:sp>
    </p:spTree>
    <p:extLst>
      <p:ext uri="{BB962C8B-B14F-4D97-AF65-F5344CB8AC3E}">
        <p14:creationId xmlns:p14="http://schemas.microsoft.com/office/powerpoint/2010/main" val="29867663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a:spLocks noGrp="1"/>
          </p:cNvSpPr>
          <p:nvPr>
            <p:ph type="sldNum" sz="quarter" idx="10"/>
          </p:nvPr>
        </p:nvSpPr>
        <p:spPr>
          <a:xfrm>
            <a:off x="8115300" y="6311899"/>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5C3F75BC-F564-482F-B714-A542B8457C1C}" type="slidenum">
              <a:rPr lang="en-US" altLang="en-US" sz="1200" b="0" i="0" smtClean="0">
                <a:latin typeface="Times New Roman" panose="02020603050405020304" pitchFamily="18" charset="0"/>
              </a:rPr>
              <a:pPr/>
              <a:t>28</a:t>
            </a:fld>
            <a:endParaRPr lang="en-US" altLang="en-US" sz="1200" b="0" i="0" dirty="0" smtClean="0">
              <a:latin typeface="Times New Roman" panose="02020603050405020304" pitchFamily="18" charset="0"/>
            </a:endParaRPr>
          </a:p>
        </p:txBody>
      </p:sp>
      <p:sp>
        <p:nvSpPr>
          <p:cNvPr id="76804" name="Rectangle 2"/>
          <p:cNvSpPr>
            <a:spLocks noGrp="1" noChangeArrowheads="1"/>
          </p:cNvSpPr>
          <p:nvPr>
            <p:ph type="title"/>
          </p:nvPr>
        </p:nvSpPr>
        <p:spPr/>
        <p:txBody>
          <a:bodyPr/>
          <a:lstStyle/>
          <a:p>
            <a:pPr eaLnBrk="1" hangingPunct="1"/>
            <a:r>
              <a:rPr lang="en-US" altLang="en-US" dirty="0" smtClean="0"/>
              <a:t>Container Combinations</a:t>
            </a:r>
          </a:p>
        </p:txBody>
      </p:sp>
      <p:sp>
        <p:nvSpPr>
          <p:cNvPr id="76805" name="Rectangle 3"/>
          <p:cNvSpPr>
            <a:spLocks noGrp="1" noChangeArrowheads="1"/>
          </p:cNvSpPr>
          <p:nvPr>
            <p:ph type="body" idx="1"/>
          </p:nvPr>
        </p:nvSpPr>
        <p:spPr/>
        <p:txBody>
          <a:bodyPr/>
          <a:lstStyle/>
          <a:p>
            <a:pPr eaLnBrk="1" hangingPunct="1"/>
            <a:r>
              <a:rPr lang="en-US" altLang="en-US" dirty="0" smtClean="0"/>
              <a:t>Sharing the same root and growing space</a:t>
            </a:r>
          </a:p>
          <a:p>
            <a:pPr eaLnBrk="1" hangingPunct="1"/>
            <a:r>
              <a:rPr lang="en-US" altLang="en-US" dirty="0" smtClean="0"/>
              <a:t>Plants in the same container must have the same growing needs</a:t>
            </a:r>
          </a:p>
          <a:p>
            <a:pPr eaLnBrk="1" hangingPunct="1"/>
            <a:r>
              <a:rPr lang="en-US" altLang="en-US" dirty="0" smtClean="0"/>
              <a:t>Growing media should be lightweight, well-aerated, fast draining yet retain moisture</a:t>
            </a:r>
          </a:p>
        </p:txBody>
      </p:sp>
    </p:spTree>
    <p:extLst>
      <p:ext uri="{BB962C8B-B14F-4D97-AF65-F5344CB8AC3E}">
        <p14:creationId xmlns:p14="http://schemas.microsoft.com/office/powerpoint/2010/main" val="938217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5"/>
          <p:cNvSpPr>
            <a:spLocks noGrp="1"/>
          </p:cNvSpPr>
          <p:nvPr>
            <p:ph type="sldNum" sz="quarter" idx="10"/>
          </p:nvPr>
        </p:nvSpPr>
        <p:spPr>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0261CFFC-EBC8-463C-9323-A8BF5BE2A9CC}" type="slidenum">
              <a:rPr lang="en-US" altLang="en-US" sz="1200" b="0" i="0" smtClean="0">
                <a:latin typeface="Times New Roman" panose="02020603050405020304" pitchFamily="18" charset="0"/>
              </a:rPr>
              <a:pPr/>
              <a:t>29</a:t>
            </a:fld>
            <a:endParaRPr lang="en-US" altLang="en-US" sz="1200" b="0" i="0" dirty="0" smtClean="0">
              <a:latin typeface="Times New Roman" panose="02020603050405020304" pitchFamily="18" charset="0"/>
            </a:endParaRPr>
          </a:p>
        </p:txBody>
      </p:sp>
      <p:sp>
        <p:nvSpPr>
          <p:cNvPr id="79876" name="Rectangle 2"/>
          <p:cNvSpPr>
            <a:spLocks noGrp="1" noChangeArrowheads="1"/>
          </p:cNvSpPr>
          <p:nvPr>
            <p:ph type="body" sz="half" idx="1"/>
          </p:nvPr>
        </p:nvSpPr>
        <p:spPr>
          <a:xfrm>
            <a:off x="1905000" y="1981200"/>
            <a:ext cx="7086600" cy="4267200"/>
          </a:xfrm>
        </p:spPr>
        <p:txBody>
          <a:bodyPr/>
          <a:lstStyle/>
          <a:p>
            <a:pPr eaLnBrk="1" hangingPunct="1">
              <a:lnSpc>
                <a:spcPct val="90000"/>
              </a:lnSpc>
              <a:buClr>
                <a:srgbClr val="8E008E"/>
              </a:buClr>
            </a:pPr>
            <a:r>
              <a:rPr lang="en-US" altLang="en-US" dirty="0" smtClean="0"/>
              <a:t>Point 1</a:t>
            </a:r>
          </a:p>
          <a:p>
            <a:pPr eaLnBrk="1" hangingPunct="1">
              <a:lnSpc>
                <a:spcPct val="90000"/>
              </a:lnSpc>
              <a:buClr>
                <a:srgbClr val="8E008E"/>
              </a:buClr>
            </a:pPr>
            <a:r>
              <a:rPr lang="en-US" altLang="en-US" dirty="0" smtClean="0"/>
              <a:t>Point 2</a:t>
            </a:r>
          </a:p>
          <a:p>
            <a:pPr eaLnBrk="1" hangingPunct="1">
              <a:lnSpc>
                <a:spcPct val="90000"/>
              </a:lnSpc>
              <a:buClr>
                <a:srgbClr val="8E008E"/>
              </a:buClr>
            </a:pPr>
            <a:r>
              <a:rPr lang="en-US" altLang="en-US" dirty="0" smtClean="0"/>
              <a:t>Point 3</a:t>
            </a:r>
          </a:p>
          <a:p>
            <a:pPr eaLnBrk="1" hangingPunct="1">
              <a:lnSpc>
                <a:spcPct val="90000"/>
              </a:lnSpc>
              <a:buClr>
                <a:srgbClr val="8E008E"/>
              </a:buClr>
            </a:pPr>
            <a:r>
              <a:rPr lang="en-US" altLang="en-US" dirty="0" smtClean="0"/>
              <a:t>Point 4</a:t>
            </a:r>
          </a:p>
          <a:p>
            <a:pPr eaLnBrk="1" hangingPunct="1">
              <a:lnSpc>
                <a:spcPct val="90000"/>
              </a:lnSpc>
            </a:pPr>
            <a:endParaRPr lang="en-US" altLang="en-US" dirty="0" smtClean="0"/>
          </a:p>
        </p:txBody>
      </p:sp>
      <p:sp>
        <p:nvSpPr>
          <p:cNvPr id="79877" name="Rectangle 3"/>
          <p:cNvSpPr>
            <a:spLocks noGrp="1" noChangeArrowheads="1"/>
          </p:cNvSpPr>
          <p:nvPr>
            <p:ph type="title"/>
          </p:nvPr>
        </p:nvSpPr>
        <p:spPr>
          <a:xfrm>
            <a:off x="1828800" y="304800"/>
            <a:ext cx="7162800" cy="609600"/>
          </a:xfrm>
        </p:spPr>
        <p:txBody>
          <a:bodyPr>
            <a:normAutofit fontScale="90000"/>
          </a:bodyPr>
          <a:lstStyle/>
          <a:p>
            <a:pPr eaLnBrk="1" hangingPunct="1"/>
            <a:r>
              <a:rPr lang="en-US" altLang="en-US" dirty="0" smtClean="0"/>
              <a:t>Slide title</a:t>
            </a:r>
          </a:p>
        </p:txBody>
      </p:sp>
      <p:pic>
        <p:nvPicPr>
          <p:cNvPr id="79878" name="Picture 4" descr="IMG_00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0552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0"/>
          </p:nvPr>
        </p:nvSpPr>
        <p:spPr>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567325F7-F8C3-4BAC-8BEB-F049F297EDAA}" type="slidenum">
              <a:rPr lang="en-US" altLang="en-US" sz="1200" b="0" i="0" smtClean="0">
                <a:latin typeface="Times New Roman" panose="02020603050405020304" pitchFamily="18" charset="0"/>
              </a:rPr>
              <a:pPr/>
              <a:t>3</a:t>
            </a:fld>
            <a:endParaRPr lang="en-US" altLang="en-US" sz="1200" b="0" i="0" dirty="0" smtClean="0">
              <a:latin typeface="Times New Roman" panose="02020603050405020304" pitchFamily="18" charset="0"/>
            </a:endParaRPr>
          </a:p>
        </p:txBody>
      </p:sp>
      <p:sp>
        <p:nvSpPr>
          <p:cNvPr id="10244" name="Rectangle 2"/>
          <p:cNvSpPr>
            <a:spLocks noGrp="1" noChangeArrowheads="1"/>
          </p:cNvSpPr>
          <p:nvPr>
            <p:ph type="body" sz="half" idx="1"/>
          </p:nvPr>
        </p:nvSpPr>
        <p:spPr>
          <a:xfrm>
            <a:off x="685800" y="1630837"/>
            <a:ext cx="8062784" cy="4267200"/>
          </a:xfrm>
        </p:spPr>
        <p:txBody>
          <a:bodyPr/>
          <a:lstStyle/>
          <a:p>
            <a:pPr eaLnBrk="1" hangingPunct="1">
              <a:lnSpc>
                <a:spcPct val="90000"/>
              </a:lnSpc>
            </a:pPr>
            <a:r>
              <a:rPr lang="en-US" altLang="en-US" dirty="0" smtClean="0"/>
              <a:t>In general, herbs are easy to grow</a:t>
            </a:r>
          </a:p>
          <a:p>
            <a:pPr eaLnBrk="1" hangingPunct="1">
              <a:lnSpc>
                <a:spcPct val="90000"/>
              </a:lnSpc>
            </a:pPr>
            <a:r>
              <a:rPr lang="en-US" altLang="en-US" dirty="0" smtClean="0"/>
              <a:t>Herb plants have few insect and disease problems</a:t>
            </a:r>
          </a:p>
          <a:p>
            <a:pPr eaLnBrk="1" hangingPunct="1">
              <a:lnSpc>
                <a:spcPct val="90000"/>
              </a:lnSpc>
            </a:pPr>
            <a:r>
              <a:rPr lang="en-US" altLang="en-US" dirty="0" smtClean="0"/>
              <a:t>Add fragrance to the garden</a:t>
            </a:r>
          </a:p>
          <a:p>
            <a:pPr eaLnBrk="1" hangingPunct="1">
              <a:lnSpc>
                <a:spcPct val="90000"/>
              </a:lnSpc>
            </a:pPr>
            <a:r>
              <a:rPr lang="en-US" altLang="en-US" dirty="0" smtClean="0"/>
              <a:t>Inexpensive compared to purchasing fresh herbs from the grocery store</a:t>
            </a:r>
          </a:p>
          <a:p>
            <a:pPr eaLnBrk="1" hangingPunct="1">
              <a:lnSpc>
                <a:spcPct val="90000"/>
              </a:lnSpc>
            </a:pPr>
            <a:r>
              <a:rPr lang="en-US" altLang="en-US" dirty="0" smtClean="0"/>
              <a:t>Many if allowed to bloom are </a:t>
            </a:r>
            <a:r>
              <a:rPr lang="en-US" altLang="en-US" dirty="0"/>
              <a:t> </a:t>
            </a:r>
            <a:r>
              <a:rPr lang="en-US" altLang="en-US" dirty="0" smtClean="0"/>
              <a:t>                           attractive to pollinators</a:t>
            </a:r>
          </a:p>
          <a:p>
            <a:pPr eaLnBrk="1" hangingPunct="1">
              <a:lnSpc>
                <a:spcPct val="90000"/>
              </a:lnSpc>
            </a:pPr>
            <a:endParaRPr lang="en-US" altLang="en-US" dirty="0" smtClean="0"/>
          </a:p>
          <a:p>
            <a:pPr eaLnBrk="1" hangingPunct="1">
              <a:lnSpc>
                <a:spcPct val="90000"/>
              </a:lnSpc>
            </a:pPr>
            <a:endParaRPr lang="en-US" altLang="en-US" dirty="0" smtClean="0"/>
          </a:p>
        </p:txBody>
      </p:sp>
      <p:sp>
        <p:nvSpPr>
          <p:cNvPr id="10245" name="Rectangle 3"/>
          <p:cNvSpPr>
            <a:spLocks noGrp="1" noChangeArrowheads="1"/>
          </p:cNvSpPr>
          <p:nvPr>
            <p:ph type="title"/>
          </p:nvPr>
        </p:nvSpPr>
        <p:spPr>
          <a:xfrm>
            <a:off x="685800" y="719579"/>
            <a:ext cx="7162800" cy="609600"/>
          </a:xfrm>
        </p:spPr>
        <p:txBody>
          <a:bodyPr>
            <a:normAutofit fontScale="90000"/>
          </a:bodyPr>
          <a:lstStyle/>
          <a:p>
            <a:pPr eaLnBrk="1" hangingPunct="1"/>
            <a:r>
              <a:rPr lang="en-US" altLang="en-US" dirty="0" smtClean="0"/>
              <a:t>Why Grow Herbs?</a:t>
            </a:r>
          </a:p>
        </p:txBody>
      </p:sp>
      <p:pic>
        <p:nvPicPr>
          <p:cNvPr id="10246" name="Picture 7" descr="IMG_02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025" y="3917394"/>
            <a:ext cx="30480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074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endParaRPr lang="en-US" altLang="en-US" dirty="0" smtClean="0"/>
          </a:p>
        </p:txBody>
      </p:sp>
      <p:sp>
        <p:nvSpPr>
          <p:cNvPr id="81923" name="Content Placeholder 2"/>
          <p:cNvSpPr>
            <a:spLocks noGrp="1"/>
          </p:cNvSpPr>
          <p:nvPr>
            <p:ph idx="1"/>
          </p:nvPr>
        </p:nvSpPr>
        <p:spPr/>
        <p:txBody>
          <a:bodyPr/>
          <a:lstStyle/>
          <a:p>
            <a:endParaRPr lang="en-US" altLang="en-US" dirty="0" smtClean="0"/>
          </a:p>
        </p:txBody>
      </p:sp>
      <p:sp>
        <p:nvSpPr>
          <p:cNvPr id="81924" name="Slide Number Placeholder 3"/>
          <p:cNvSpPr>
            <a:spLocks noGrp="1"/>
          </p:cNvSpPr>
          <p:nvPr>
            <p:ph type="sldNum" sz="quarter" idx="10"/>
          </p:nvPr>
        </p:nvSpPr>
        <p:spPr>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5A6CB2B9-DC15-40F0-A787-85B6EDDD2F16}" type="slidenum">
              <a:rPr lang="en-US" altLang="en-US" sz="1200" b="0" i="0" smtClean="0">
                <a:latin typeface="Times New Roman" panose="02020603050405020304" pitchFamily="18" charset="0"/>
              </a:rPr>
              <a:pPr/>
              <a:t>30</a:t>
            </a:fld>
            <a:endParaRPr lang="en-US" altLang="en-US" sz="1200" b="0" i="0" dirty="0" smtClean="0">
              <a:latin typeface="Times New Roman" panose="02020603050405020304" pitchFamily="18" charset="0"/>
            </a:endParaRPr>
          </a:p>
        </p:txBody>
      </p:sp>
      <p:pic>
        <p:nvPicPr>
          <p:cNvPr id="81926" name="Picture 5" descr="IMG_00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6368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8F30FBD6-CB3B-49C0-9B97-3D4A7544CBBC}" type="slidenum">
              <a:rPr lang="en-US" altLang="en-US" sz="1200" b="0" i="0" smtClean="0">
                <a:latin typeface="Times New Roman" panose="02020603050405020304" pitchFamily="18" charset="0"/>
              </a:rPr>
              <a:pPr/>
              <a:t>31</a:t>
            </a:fld>
            <a:endParaRPr lang="en-US" altLang="en-US" sz="1200" b="0" i="0" dirty="0" smtClean="0">
              <a:latin typeface="Times New Roman" panose="02020603050405020304" pitchFamily="18" charset="0"/>
            </a:endParaRPr>
          </a:p>
        </p:txBody>
      </p:sp>
      <p:sp>
        <p:nvSpPr>
          <p:cNvPr id="14340" name="Rectangle 2"/>
          <p:cNvSpPr>
            <a:spLocks noGrp="1" noChangeArrowheads="1"/>
          </p:cNvSpPr>
          <p:nvPr>
            <p:ph type="title"/>
          </p:nvPr>
        </p:nvSpPr>
        <p:spPr/>
        <p:txBody>
          <a:bodyPr/>
          <a:lstStyle/>
          <a:p>
            <a:pPr eaLnBrk="1" hangingPunct="1"/>
            <a:endParaRPr lang="en-US" altLang="en-US" dirty="0" smtClean="0"/>
          </a:p>
        </p:txBody>
      </p:sp>
      <p:sp>
        <p:nvSpPr>
          <p:cNvPr id="14341" name="Rectangle 3"/>
          <p:cNvSpPr>
            <a:spLocks noGrp="1" noChangeArrowheads="1"/>
          </p:cNvSpPr>
          <p:nvPr>
            <p:ph type="body" idx="1"/>
          </p:nvPr>
        </p:nvSpPr>
        <p:spPr/>
        <p:txBody>
          <a:bodyPr/>
          <a:lstStyle/>
          <a:p>
            <a:pPr eaLnBrk="1" hangingPunct="1"/>
            <a:endParaRPr lang="en-US" altLang="en-US" dirty="0" smtClean="0"/>
          </a:p>
        </p:txBody>
      </p:sp>
      <p:pic>
        <p:nvPicPr>
          <p:cNvPr id="14342" name="Picture 5" descr="Informal Herb 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0287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5924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Herb Garden Tips</a:t>
            </a:r>
            <a:endParaRPr lang="en-US" dirty="0"/>
          </a:p>
        </p:txBody>
      </p:sp>
      <p:sp>
        <p:nvSpPr>
          <p:cNvPr id="3" name="Content Placeholder 2"/>
          <p:cNvSpPr>
            <a:spLocks noGrp="1"/>
          </p:cNvSpPr>
          <p:nvPr>
            <p:ph idx="1"/>
          </p:nvPr>
        </p:nvSpPr>
        <p:spPr/>
        <p:txBody>
          <a:bodyPr/>
          <a:lstStyle/>
          <a:p>
            <a:r>
              <a:rPr lang="en-US" dirty="0" smtClean="0"/>
              <a:t>For the benefit of pollinators, leave plant residue</a:t>
            </a:r>
          </a:p>
          <a:p>
            <a:r>
              <a:rPr lang="en-US" dirty="0" smtClean="0"/>
              <a:t>Leave some soil uncovered</a:t>
            </a:r>
          </a:p>
          <a:p>
            <a:r>
              <a:rPr lang="en-US" dirty="0" smtClean="0"/>
              <a:t>Dead wood for nesting</a:t>
            </a:r>
          </a:p>
          <a:p>
            <a:r>
              <a:rPr lang="en-US" dirty="0" smtClean="0"/>
              <a:t>Mud and water for moisture</a:t>
            </a:r>
            <a:endParaRPr lang="en-US" dirty="0"/>
          </a:p>
        </p:txBody>
      </p:sp>
      <p:sp>
        <p:nvSpPr>
          <p:cNvPr id="4" name="Slide Number Placeholder 3"/>
          <p:cNvSpPr>
            <a:spLocks noGrp="1"/>
          </p:cNvSpPr>
          <p:nvPr>
            <p:ph type="sldNum" sz="quarter" idx="12"/>
          </p:nvPr>
        </p:nvSpPr>
        <p:spPr/>
        <p:txBody>
          <a:bodyPr/>
          <a:lstStyle/>
          <a:p>
            <a:fld id="{091389AB-203C-4DD1-BE27-8CB481C59749}" type="slidenum">
              <a:rPr lang="en-US" smtClean="0"/>
              <a:t>32</a:t>
            </a:fld>
            <a:endParaRPr lang="en-US" dirty="0"/>
          </a:p>
        </p:txBody>
      </p:sp>
    </p:spTree>
    <p:extLst>
      <p:ext uri="{BB962C8B-B14F-4D97-AF65-F5344CB8AC3E}">
        <p14:creationId xmlns:p14="http://schemas.microsoft.com/office/powerpoint/2010/main" val="1728705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pPr marL="0" indent="0" algn="ctr">
              <a:buNone/>
            </a:pPr>
            <a:r>
              <a:rPr lang="en-US" b="1" dirty="0" smtClean="0"/>
              <a:t>Jennifer Fishburn</a:t>
            </a:r>
            <a:endParaRPr lang="en-US" b="1" dirty="0"/>
          </a:p>
          <a:p>
            <a:pPr marL="0" indent="0" algn="ctr">
              <a:buNone/>
            </a:pPr>
            <a:r>
              <a:rPr lang="en-US" b="1" dirty="0"/>
              <a:t>Extension Educator, Horticulture</a:t>
            </a:r>
          </a:p>
          <a:p>
            <a:pPr marL="0" indent="0" algn="ctr">
              <a:buNone/>
            </a:pPr>
            <a:r>
              <a:rPr lang="en-US" b="1" dirty="0"/>
              <a:t>University of Illinois Extension</a:t>
            </a:r>
            <a:r>
              <a:rPr lang="en-US" dirty="0"/>
              <a:t/>
            </a:r>
            <a:br>
              <a:rPr lang="en-US" dirty="0"/>
            </a:br>
            <a:r>
              <a:rPr lang="en-US" dirty="0"/>
              <a:t>Logan/Menard/Sangamon Unit</a:t>
            </a:r>
            <a:br>
              <a:rPr lang="en-US" dirty="0"/>
            </a:br>
            <a:r>
              <a:rPr lang="en-US" dirty="0"/>
              <a:t>700 S. Airport Drive</a:t>
            </a:r>
            <a:br>
              <a:rPr lang="en-US" dirty="0"/>
            </a:br>
            <a:r>
              <a:rPr lang="en-US" dirty="0"/>
              <a:t>Springfield, IL 62707</a:t>
            </a:r>
            <a:br>
              <a:rPr lang="en-US" dirty="0"/>
            </a:br>
            <a:r>
              <a:rPr lang="en-US" dirty="0"/>
              <a:t>Phone: 217-782-4617 </a:t>
            </a:r>
            <a:br>
              <a:rPr lang="en-US" dirty="0"/>
            </a:br>
            <a:r>
              <a:rPr lang="en-US" dirty="0"/>
              <a:t>FAX: 217-524-6662</a:t>
            </a:r>
            <a:br>
              <a:rPr lang="en-US" dirty="0"/>
            </a:br>
            <a:r>
              <a:rPr lang="en-US" dirty="0">
                <a:hlinkClick r:id="rId3"/>
              </a:rPr>
              <a:t>fishburn@illinois.edu</a:t>
            </a:r>
            <a:endParaRPr lang="en-US" dirty="0"/>
          </a:p>
        </p:txBody>
      </p:sp>
      <p:sp>
        <p:nvSpPr>
          <p:cNvPr id="5" name="Slide Number Placeholder 4"/>
          <p:cNvSpPr>
            <a:spLocks noGrp="1"/>
          </p:cNvSpPr>
          <p:nvPr>
            <p:ph type="sldNum" sz="quarter" idx="12"/>
          </p:nvPr>
        </p:nvSpPr>
        <p:spPr/>
        <p:txBody>
          <a:bodyPr/>
          <a:lstStyle/>
          <a:p>
            <a:fld id="{091389AB-203C-4DD1-BE27-8CB481C59749}" type="slidenum">
              <a:rPr lang="en-US" smtClean="0"/>
              <a:t>33</a:t>
            </a:fld>
            <a:endParaRPr lang="en-US" dirty="0"/>
          </a:p>
        </p:txBody>
      </p:sp>
    </p:spTree>
    <p:extLst>
      <p:ext uri="{BB962C8B-B14F-4D97-AF65-F5344CB8AC3E}">
        <p14:creationId xmlns:p14="http://schemas.microsoft.com/office/powerpoint/2010/main" val="39847101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6" name="Text Placeholder 5"/>
          <p:cNvSpPr>
            <a:spLocks noGrp="1"/>
          </p:cNvSpPr>
          <p:nvPr>
            <p:ph type="body" idx="1"/>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smtClean="0"/>
              <a:t>2019 Four Seasons Gardening</a:t>
            </a:r>
            <a:endParaRPr lang="en-US" dirty="0"/>
          </a:p>
        </p:txBody>
      </p:sp>
      <p:sp>
        <p:nvSpPr>
          <p:cNvPr id="4" name="Slide Number Placeholder 3"/>
          <p:cNvSpPr>
            <a:spLocks noGrp="1"/>
          </p:cNvSpPr>
          <p:nvPr>
            <p:ph type="sldNum" sz="quarter" idx="12"/>
          </p:nvPr>
        </p:nvSpPr>
        <p:spPr/>
        <p:txBody>
          <a:bodyPr/>
          <a:lstStyle/>
          <a:p>
            <a:fld id="{091389AB-203C-4DD1-BE27-8CB481C59749}" type="slidenum">
              <a:rPr lang="en-US" smtClean="0"/>
              <a:t>34</a:t>
            </a:fld>
            <a:endParaRPr lang="en-US" dirty="0"/>
          </a:p>
        </p:txBody>
      </p:sp>
      <p:sp>
        <p:nvSpPr>
          <p:cNvPr id="7" name="Rectangle 6"/>
          <p:cNvSpPr/>
          <p:nvPr/>
        </p:nvSpPr>
        <p:spPr>
          <a:xfrm>
            <a:off x="-4762" y="0"/>
            <a:ext cx="9144000" cy="6858000"/>
          </a:xfrm>
          <a:prstGeom prst="rect">
            <a:avLst/>
          </a:prstGeom>
          <a:solidFill>
            <a:srgbClr val="229A25"/>
          </a:solidFill>
          <a:ln>
            <a:solidFill>
              <a:srgbClr val="229A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p:cNvSpPr txBox="1">
            <a:spLocks/>
          </p:cNvSpPr>
          <p:nvPr/>
        </p:nvSpPr>
        <p:spPr>
          <a:xfrm>
            <a:off x="541020" y="5109211"/>
            <a:ext cx="5660997" cy="10874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800" dirty="0">
                <a:solidFill>
                  <a:srgbClr val="FFFFFE"/>
                </a:solidFill>
              </a:rPr>
              <a:t>University of Illinois ~ U.S. Department of Agriculture ~ Local Extension Councils Cooperating </a:t>
            </a:r>
            <a:br>
              <a:rPr lang="en-US" sz="800" dirty="0">
                <a:solidFill>
                  <a:srgbClr val="FFFFFE"/>
                </a:solidFill>
              </a:rPr>
            </a:br>
            <a:r>
              <a:rPr lang="en-US" sz="800" dirty="0">
                <a:solidFill>
                  <a:srgbClr val="FFFFFE"/>
                </a:solidFill>
              </a:rPr>
              <a:t>University of Illinois Extension provides equal opportunities in programs and employment. </a:t>
            </a:r>
          </a:p>
          <a:p>
            <a:pPr marL="0" indent="0">
              <a:lnSpc>
                <a:spcPct val="100000"/>
              </a:lnSpc>
              <a:buNone/>
            </a:pPr>
            <a:r>
              <a:rPr lang="en-US" sz="800" dirty="0">
                <a:solidFill>
                  <a:srgbClr val="FFFFFE"/>
                </a:solidFill>
              </a:rPr>
              <a:t>If you need a reasonable accommodation to participate in any program, please contact the county Extension Office. Issued in furtherance of Cooperative Extension work, Acts of May 8 and June 30, 1914, in cooperation with the US Department of Agriculture by the Director, Cooperative Extension Service, and University of Illinois.</a:t>
            </a:r>
          </a:p>
          <a:p>
            <a:pPr marL="0" indent="0">
              <a:lnSpc>
                <a:spcPct val="100000"/>
              </a:lnSpc>
              <a:buNone/>
            </a:pPr>
            <a:r>
              <a:rPr lang="en-US" sz="800" dirty="0">
                <a:solidFill>
                  <a:srgbClr val="FFFFFE"/>
                </a:solidFill>
              </a:rPr>
              <a:t>© Copyright 2018 University of Illinois Board of Trustees</a:t>
            </a:r>
            <a:endParaRPr lang="en-US" sz="8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673" y="3567345"/>
            <a:ext cx="3355922" cy="1232948"/>
          </a:xfrm>
          <a:prstGeom prst="rect">
            <a:avLst/>
          </a:prstGeom>
        </p:spPr>
      </p:pic>
    </p:spTree>
    <p:extLst>
      <p:ext uri="{BB962C8B-B14F-4D97-AF65-F5344CB8AC3E}">
        <p14:creationId xmlns:p14="http://schemas.microsoft.com/office/powerpoint/2010/main" val="1103801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0"/>
          </p:nvPr>
        </p:nvSpPr>
        <p:spPr>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9F392FFE-2875-4796-B5A3-DC09BDCBE9C4}" type="slidenum">
              <a:rPr lang="en-US" altLang="en-US" sz="1200" b="0" i="0" smtClean="0">
                <a:latin typeface="Times New Roman" panose="02020603050405020304" pitchFamily="18" charset="0"/>
              </a:rPr>
              <a:pPr/>
              <a:t>4</a:t>
            </a:fld>
            <a:endParaRPr lang="en-US" altLang="en-US" sz="1200" b="0" i="0" dirty="0" smtClean="0">
              <a:latin typeface="Times New Roman" panose="02020603050405020304" pitchFamily="18" charset="0"/>
            </a:endParaRPr>
          </a:p>
        </p:txBody>
      </p:sp>
      <p:sp>
        <p:nvSpPr>
          <p:cNvPr id="12292" name="Rectangle 2"/>
          <p:cNvSpPr>
            <a:spLocks noGrp="1" noChangeArrowheads="1"/>
          </p:cNvSpPr>
          <p:nvPr>
            <p:ph type="body" sz="half" idx="1"/>
          </p:nvPr>
        </p:nvSpPr>
        <p:spPr>
          <a:xfrm>
            <a:off x="705440" y="1728804"/>
            <a:ext cx="7086600" cy="4267200"/>
          </a:xfrm>
        </p:spPr>
        <p:txBody>
          <a:bodyPr/>
          <a:lstStyle/>
          <a:p>
            <a:pPr eaLnBrk="1" hangingPunct="1">
              <a:lnSpc>
                <a:spcPct val="90000"/>
              </a:lnSpc>
            </a:pPr>
            <a:r>
              <a:rPr lang="en-US" altLang="en-US" dirty="0" smtClean="0"/>
              <a:t>Most herbs need at least 6 hours of sunlight</a:t>
            </a:r>
          </a:p>
          <a:p>
            <a:pPr eaLnBrk="1" hangingPunct="1">
              <a:lnSpc>
                <a:spcPct val="90000"/>
              </a:lnSpc>
            </a:pPr>
            <a:r>
              <a:rPr lang="en-US" altLang="en-US" dirty="0" smtClean="0"/>
              <a:t>Most herb plants tolerate a wide range of soils</a:t>
            </a:r>
          </a:p>
          <a:p>
            <a:pPr eaLnBrk="1" hangingPunct="1">
              <a:lnSpc>
                <a:spcPct val="90000"/>
              </a:lnSpc>
            </a:pPr>
            <a:r>
              <a:rPr lang="en-US" altLang="en-US" dirty="0" smtClean="0">
                <a:solidFill>
                  <a:srgbClr val="020306"/>
                </a:solidFill>
              </a:rPr>
              <a:t>Do not tolerate wet, poorly drained soils</a:t>
            </a:r>
          </a:p>
          <a:p>
            <a:pPr eaLnBrk="1" hangingPunct="1">
              <a:lnSpc>
                <a:spcPct val="90000"/>
              </a:lnSpc>
            </a:pPr>
            <a:r>
              <a:rPr lang="en-US" altLang="en-US" dirty="0" smtClean="0"/>
              <a:t>Avoid high fertility soils and fertilizers</a:t>
            </a:r>
          </a:p>
          <a:p>
            <a:r>
              <a:rPr lang="en-US" altLang="en-US" dirty="0" smtClean="0"/>
              <a:t>Plants need </a:t>
            </a:r>
            <a:r>
              <a:rPr lang="en-US" altLang="en-US" dirty="0"/>
              <a:t>good air </a:t>
            </a:r>
            <a:r>
              <a:rPr lang="en-US" altLang="en-US" dirty="0" smtClean="0"/>
              <a:t>circulation</a:t>
            </a:r>
          </a:p>
          <a:p>
            <a:r>
              <a:rPr lang="en-US" altLang="en-US" dirty="0" smtClean="0"/>
              <a:t>Include herbs in the vegetable garden</a:t>
            </a:r>
            <a:endParaRPr lang="en-US" altLang="en-US" dirty="0"/>
          </a:p>
          <a:p>
            <a:pPr eaLnBrk="1" hangingPunct="1">
              <a:lnSpc>
                <a:spcPct val="90000"/>
              </a:lnSpc>
            </a:pPr>
            <a:endParaRPr lang="en-US" altLang="en-US" dirty="0" smtClean="0"/>
          </a:p>
          <a:p>
            <a:pPr eaLnBrk="1" hangingPunct="1">
              <a:lnSpc>
                <a:spcPct val="90000"/>
              </a:lnSpc>
            </a:pPr>
            <a:endParaRPr lang="en-US" altLang="en-US" dirty="0" smtClean="0"/>
          </a:p>
          <a:p>
            <a:pPr eaLnBrk="1" hangingPunct="1">
              <a:lnSpc>
                <a:spcPct val="90000"/>
              </a:lnSpc>
            </a:pPr>
            <a:endParaRPr lang="en-US" altLang="en-US" dirty="0" smtClean="0"/>
          </a:p>
        </p:txBody>
      </p:sp>
      <p:sp>
        <p:nvSpPr>
          <p:cNvPr id="12293" name="Rectangle 3"/>
          <p:cNvSpPr>
            <a:spLocks noGrp="1" noChangeArrowheads="1"/>
          </p:cNvSpPr>
          <p:nvPr>
            <p:ph type="title"/>
          </p:nvPr>
        </p:nvSpPr>
        <p:spPr>
          <a:xfrm>
            <a:off x="705440" y="606457"/>
            <a:ext cx="7315200" cy="762000"/>
          </a:xfrm>
        </p:spPr>
        <p:txBody>
          <a:bodyPr/>
          <a:lstStyle/>
          <a:p>
            <a:pPr eaLnBrk="1" hangingPunct="1"/>
            <a:r>
              <a:rPr lang="en-US" altLang="en-US" dirty="0" smtClean="0"/>
              <a:t>Herb Garden Site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604" t="6436" r="25945" b="10601"/>
          <a:stretch/>
        </p:blipFill>
        <p:spPr>
          <a:xfrm rot="5400000">
            <a:off x="6341956" y="4068315"/>
            <a:ext cx="3311609" cy="2193622"/>
          </a:xfrm>
          <a:prstGeom prst="rect">
            <a:avLst/>
          </a:prstGeom>
          <a:ln w="38100">
            <a:solidFill>
              <a:schemeClr val="tx1"/>
            </a:solidFill>
          </a:ln>
        </p:spPr>
      </p:pic>
    </p:spTree>
    <p:extLst>
      <p:ext uri="{BB962C8B-B14F-4D97-AF65-F5344CB8AC3E}">
        <p14:creationId xmlns:p14="http://schemas.microsoft.com/office/powerpoint/2010/main" val="124973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smtClean="0"/>
              <a:t>Herbs for Pollinators</a:t>
            </a:r>
          </a:p>
        </p:txBody>
      </p:sp>
      <p:sp>
        <p:nvSpPr>
          <p:cNvPr id="28675" name="Content Placeholder 2"/>
          <p:cNvSpPr>
            <a:spLocks noGrp="1"/>
          </p:cNvSpPr>
          <p:nvPr>
            <p:ph idx="1"/>
          </p:nvPr>
        </p:nvSpPr>
        <p:spPr>
          <a:xfrm>
            <a:off x="628650" y="1825625"/>
            <a:ext cx="6365274" cy="4351338"/>
          </a:xfrm>
        </p:spPr>
        <p:txBody>
          <a:bodyPr>
            <a:normAutofit/>
          </a:bodyPr>
          <a:lstStyle/>
          <a:p>
            <a:r>
              <a:rPr lang="en-US" altLang="en-US" sz="3000" dirty="0" smtClean="0"/>
              <a:t>For cooking purposes the flavor of herb leaves is best just before plants flower</a:t>
            </a:r>
          </a:p>
          <a:p>
            <a:r>
              <a:rPr lang="en-US" altLang="en-US" sz="3000" dirty="0" smtClean="0"/>
              <a:t>Flowers provide nectar for bees, butterflies, hover flies, parasitic wasps</a:t>
            </a:r>
          </a:p>
          <a:p>
            <a:r>
              <a:rPr lang="en-US" altLang="en-US" sz="3000" dirty="0" smtClean="0"/>
              <a:t>Some herb plant leaves are good for larvae- fennel, dill, parsley</a:t>
            </a:r>
          </a:p>
        </p:txBody>
      </p:sp>
      <p:sp>
        <p:nvSpPr>
          <p:cNvPr id="28676" name="Slide Number Placeholder 3"/>
          <p:cNvSpPr>
            <a:spLocks noGrp="1"/>
          </p:cNvSpPr>
          <p:nvPr>
            <p:ph type="sldNum" sz="quarter" idx="10"/>
          </p:nvPr>
        </p:nvSpPr>
        <p:spPr>
          <a:xfrm>
            <a:off x="8115300" y="6275249"/>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13AEACA9-844E-4E2F-BA80-A094965B0164}" type="slidenum">
              <a:rPr lang="en-US" altLang="en-US" sz="1200" b="0" i="0" smtClean="0">
                <a:latin typeface="Times New Roman" panose="02020603050405020304" pitchFamily="18" charset="0"/>
              </a:rPr>
              <a:pPr/>
              <a:t>5</a:t>
            </a:fld>
            <a:endParaRPr lang="en-US" altLang="en-US" sz="1200" b="0" i="0" dirty="0" smtClean="0">
              <a:latin typeface="Times New Roman" panose="02020603050405020304" pitchFamily="18" charset="0"/>
            </a:endParaRPr>
          </a:p>
        </p:txBody>
      </p:sp>
      <p:pic>
        <p:nvPicPr>
          <p:cNvPr id="5" name="Picture 4" descr="Parsley in Flow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6187" y="47335"/>
            <a:ext cx="2163671" cy="3212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8" descr="e44d7c2d-c14f-499d-b08e-90a82a9f23a0@namprd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9439" y="4619264"/>
            <a:ext cx="2692776" cy="1655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790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p:txBody>
          <a:bodyPr>
            <a:normAutofit/>
          </a:bodyPr>
          <a:lstStyle/>
          <a:p>
            <a:pPr eaLnBrk="1" hangingPunct="1"/>
            <a:r>
              <a:rPr lang="en-US" altLang="en-US" dirty="0" smtClean="0"/>
              <a:t>Pollinators- Butterflies</a:t>
            </a:r>
          </a:p>
        </p:txBody>
      </p:sp>
      <p:sp>
        <p:nvSpPr>
          <p:cNvPr id="2" name="Content Placeholder 1"/>
          <p:cNvSpPr>
            <a:spLocks noGrp="1"/>
          </p:cNvSpPr>
          <p:nvPr>
            <p:ph sz="half" idx="1"/>
          </p:nvPr>
        </p:nvSpPr>
        <p:spPr/>
        <p:txBody>
          <a:bodyPr/>
          <a:lstStyle/>
          <a:p>
            <a:endParaRPr lang="en-US" dirty="0"/>
          </a:p>
        </p:txBody>
      </p:sp>
      <p:sp>
        <p:nvSpPr>
          <p:cNvPr id="3" name="Content Placeholder 2"/>
          <p:cNvSpPr>
            <a:spLocks noGrp="1"/>
          </p:cNvSpPr>
          <p:nvPr>
            <p:ph sz="half" idx="2"/>
          </p:nvPr>
        </p:nvSpPr>
        <p:spPr/>
        <p:txBody>
          <a:bodyPr/>
          <a:lstStyle/>
          <a:p>
            <a:endParaRPr lang="en-US" dirty="0"/>
          </a:p>
        </p:txBody>
      </p:sp>
      <p:sp>
        <p:nvSpPr>
          <p:cNvPr id="30722" name="Slide Number Placeholder 5"/>
          <p:cNvSpPr>
            <a:spLocks noGrp="1"/>
          </p:cNvSpPr>
          <p:nvPr>
            <p:ph type="sldNum" sz="quarter" idx="4294967295"/>
          </p:nvPr>
        </p:nvSpPr>
        <p:spPr>
          <a:xfrm>
            <a:off x="7086600" y="6356350"/>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74A85BEE-76F7-4D9F-B40A-4908A04D6B17}" type="slidenum">
              <a:rPr lang="en-US" altLang="en-US" sz="1200" b="0" i="0" smtClean="0">
                <a:latin typeface="Times New Roman" panose="02020603050405020304" pitchFamily="18" charset="0"/>
              </a:rPr>
              <a:pPr/>
              <a:t>6</a:t>
            </a:fld>
            <a:endParaRPr lang="en-US" altLang="en-US" sz="1200" b="0" i="0" dirty="0" smtClean="0">
              <a:latin typeface="Times New Roman" panose="02020603050405020304" pitchFamily="18" charset="0"/>
            </a:endParaRPr>
          </a:p>
        </p:txBody>
      </p:sp>
      <p:pic>
        <p:nvPicPr>
          <p:cNvPr id="3072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2252" y="1474432"/>
            <a:ext cx="3946191" cy="5261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0727" name="TextBox 9"/>
          <p:cNvSpPr txBox="1">
            <a:spLocks noChangeArrowheads="1"/>
          </p:cNvSpPr>
          <p:nvPr/>
        </p:nvSpPr>
        <p:spPr bwMode="auto">
          <a:xfrm>
            <a:off x="4874454" y="1556007"/>
            <a:ext cx="1773482" cy="553998"/>
          </a:xfrm>
          <a:prstGeom prst="rect">
            <a:avLst/>
          </a:prstGeom>
          <a:solidFill>
            <a:schemeClr val="bg1"/>
          </a:solidFill>
          <a:ln>
            <a:noFill/>
          </a:ln>
          <a:extLst/>
        </p:spPr>
        <p:txBody>
          <a:bodyPr wrap="square">
            <a:spAutoFit/>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r>
              <a:rPr lang="en-US" altLang="en-US" sz="3000" dirty="0">
                <a:solidFill>
                  <a:schemeClr val="tx1"/>
                </a:solidFill>
                <a:latin typeface="Arial" panose="020B0604020202020204" pitchFamily="34" charset="0"/>
                <a:cs typeface="Arial" panose="020B0604020202020204" pitchFamily="34" charset="0"/>
              </a:rPr>
              <a:t>Buckeye</a:t>
            </a:r>
          </a:p>
        </p:txBody>
      </p:sp>
      <p:sp>
        <p:nvSpPr>
          <p:cNvPr id="6" name="TextBox 5"/>
          <p:cNvSpPr txBox="1"/>
          <p:nvPr/>
        </p:nvSpPr>
        <p:spPr>
          <a:xfrm>
            <a:off x="962564" y="6311899"/>
            <a:ext cx="1828800" cy="369888"/>
          </a:xfrm>
          <a:prstGeom prst="rect">
            <a:avLst/>
          </a:prstGeom>
          <a:noFill/>
        </p:spPr>
        <p:txBody>
          <a:bodyPr>
            <a:spAutoFit/>
          </a:bodyPr>
          <a:lstStyle/>
          <a:p>
            <a:pPr>
              <a:defRPr/>
            </a:pPr>
            <a:r>
              <a:rPr lang="en-US" sz="1800" dirty="0">
                <a:solidFill>
                  <a:schemeClr val="bg1"/>
                </a:solidFill>
              </a:rPr>
              <a:t>Barbara Rogers</a:t>
            </a:r>
          </a:p>
        </p:txBody>
      </p:sp>
      <p:sp>
        <p:nvSpPr>
          <p:cNvPr id="13" name="TextBox 12"/>
          <p:cNvSpPr txBox="1"/>
          <p:nvPr/>
        </p:nvSpPr>
        <p:spPr>
          <a:xfrm>
            <a:off x="6437870" y="6366131"/>
            <a:ext cx="1828800" cy="369888"/>
          </a:xfrm>
          <a:prstGeom prst="rect">
            <a:avLst/>
          </a:prstGeom>
          <a:noFill/>
        </p:spPr>
        <p:txBody>
          <a:bodyPr>
            <a:spAutoFit/>
          </a:bodyPr>
          <a:lstStyle/>
          <a:p>
            <a:pPr>
              <a:defRPr/>
            </a:pPr>
            <a:r>
              <a:rPr lang="en-US" sz="1800" dirty="0">
                <a:solidFill>
                  <a:schemeClr val="bg1"/>
                </a:solidFill>
              </a:rPr>
              <a:t>Barbara Rogers</a:t>
            </a:r>
          </a:p>
        </p:txBody>
      </p:sp>
      <p:pic>
        <p:nvPicPr>
          <p:cNvPr id="12" name="Picture 8" descr="e44d7c2d-c14f-499d-b08e-90a82a9f23a0@namprd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446770"/>
            <a:ext cx="3472796" cy="2135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539" y="3941635"/>
            <a:ext cx="3480907" cy="2609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86708" y="3281005"/>
            <a:ext cx="1116354" cy="369332"/>
          </a:xfrm>
          <a:prstGeom prst="rect">
            <a:avLst/>
          </a:prstGeom>
          <a:noFill/>
        </p:spPr>
        <p:txBody>
          <a:bodyPr wrap="square">
            <a:spAutoFit/>
          </a:bodyPr>
          <a:lstStyle/>
          <a:p>
            <a:pPr>
              <a:defRPr/>
            </a:pPr>
            <a:r>
              <a:rPr lang="en-US" sz="1800" dirty="0">
                <a:solidFill>
                  <a:schemeClr val="tx1">
                    <a:lumMod val="50000"/>
                  </a:schemeClr>
                </a:solidFill>
              </a:rPr>
              <a:t>Kathy Iler</a:t>
            </a:r>
          </a:p>
        </p:txBody>
      </p:sp>
      <p:sp>
        <p:nvSpPr>
          <p:cNvPr id="16" name="TextBox 9"/>
          <p:cNvSpPr txBox="1">
            <a:spLocks noChangeArrowheads="1"/>
          </p:cNvSpPr>
          <p:nvPr/>
        </p:nvSpPr>
        <p:spPr bwMode="auto">
          <a:xfrm>
            <a:off x="620539" y="5901283"/>
            <a:ext cx="3480907" cy="553998"/>
          </a:xfrm>
          <a:prstGeom prst="rect">
            <a:avLst/>
          </a:prstGeom>
          <a:solidFill>
            <a:schemeClr val="bg1"/>
          </a:solidFill>
          <a:ln>
            <a:noFill/>
          </a:ln>
          <a:extLst/>
        </p:spPr>
        <p:txBody>
          <a:bodyPr wrap="square">
            <a:spAutoFit/>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r>
              <a:rPr lang="en-US" altLang="en-US" sz="3000" dirty="0" smtClean="0">
                <a:solidFill>
                  <a:schemeClr val="tx1"/>
                </a:solidFill>
                <a:latin typeface="Arial" panose="020B0604020202020204" pitchFamily="34" charset="0"/>
                <a:cs typeface="Arial" panose="020B0604020202020204" pitchFamily="34" charset="0"/>
              </a:rPr>
              <a:t>Black Swallowtail</a:t>
            </a:r>
            <a:endParaRPr lang="en-US" altLang="en-US" sz="3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874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t>Pollinators- Bees</a:t>
            </a:r>
          </a:p>
        </p:txBody>
      </p:sp>
      <p:sp>
        <p:nvSpPr>
          <p:cNvPr id="34819" name="Slide Number Placeholder 3"/>
          <p:cNvSpPr>
            <a:spLocks noGrp="1"/>
          </p:cNvSpPr>
          <p:nvPr>
            <p:ph type="sldNum" sz="quarter" idx="10"/>
          </p:nvPr>
        </p:nvSpPr>
        <p:spPr>
          <a:xfrm>
            <a:off x="8115300" y="6314748"/>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FD0D7E7D-CE50-4CEC-A363-9FB0E2B4E3F9}" type="slidenum">
              <a:rPr lang="en-US" altLang="en-US" sz="1200" b="0" i="0" smtClean="0">
                <a:latin typeface="Times New Roman" panose="02020603050405020304" pitchFamily="18" charset="0"/>
              </a:rPr>
              <a:pPr/>
              <a:t>7</a:t>
            </a:fld>
            <a:endParaRPr lang="en-US" altLang="en-US" sz="1200" b="0" i="0" dirty="0" smtClean="0">
              <a:latin typeface="Times New Roman" panose="02020603050405020304" pitchFamily="18" charset="0"/>
            </a:endParaRPr>
          </a:p>
        </p:txBody>
      </p:sp>
      <p:pic>
        <p:nvPicPr>
          <p:cNvPr id="3482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19" y="1420046"/>
            <a:ext cx="4405793" cy="4942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219324" y="5922636"/>
            <a:ext cx="1828800" cy="369888"/>
          </a:xfrm>
          <a:prstGeom prst="rect">
            <a:avLst/>
          </a:prstGeom>
          <a:noFill/>
        </p:spPr>
        <p:txBody>
          <a:bodyPr>
            <a:spAutoFit/>
          </a:bodyPr>
          <a:lstStyle/>
          <a:p>
            <a:pPr>
              <a:defRPr/>
            </a:pPr>
            <a:r>
              <a:rPr lang="en-US" sz="1800" dirty="0">
                <a:solidFill>
                  <a:schemeClr val="bg1"/>
                </a:solidFill>
              </a:rPr>
              <a:t>Steve Petrilli</a:t>
            </a:r>
          </a:p>
        </p:txBody>
      </p:sp>
      <p:pic>
        <p:nvPicPr>
          <p:cNvPr id="9" name="Picture 5"/>
          <p:cNvPicPr>
            <a:picLocks noChangeAspect="1"/>
          </p:cNvPicPr>
          <p:nvPr/>
        </p:nvPicPr>
        <p:blipFill rotWithShape="1">
          <a:blip r:embed="rId4">
            <a:extLst>
              <a:ext uri="{28A0092B-C50C-407E-A947-70E740481C1C}">
                <a14:useLocalDpi xmlns:a14="http://schemas.microsoft.com/office/drawing/2010/main" val="0"/>
              </a:ext>
            </a:extLst>
          </a:blip>
          <a:srcRect t="11545"/>
          <a:stretch/>
        </p:blipFill>
        <p:spPr bwMode="auto">
          <a:xfrm>
            <a:off x="4871324" y="1467900"/>
            <a:ext cx="4109557" cy="4846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10"/>
          <p:cNvSpPr txBox="1">
            <a:spLocks noChangeArrowheads="1"/>
          </p:cNvSpPr>
          <p:nvPr/>
        </p:nvSpPr>
        <p:spPr bwMode="auto">
          <a:xfrm>
            <a:off x="4883161" y="5322472"/>
            <a:ext cx="4174342" cy="596414"/>
          </a:xfrm>
          <a:prstGeom prst="rect">
            <a:avLst/>
          </a:prstGeom>
          <a:solidFill>
            <a:schemeClr val="bg1"/>
          </a:solidFill>
          <a:ln>
            <a:noFill/>
          </a:ln>
          <a:extLst/>
        </p:spPr>
        <p:txBody>
          <a:bodyPr wrap="square">
            <a:spAutoFit/>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r>
              <a:rPr lang="en-US" altLang="en-US" sz="3300" dirty="0">
                <a:solidFill>
                  <a:schemeClr val="tx1"/>
                </a:solidFill>
                <a:latin typeface="Arial" panose="020B0604020202020204" pitchFamily="34" charset="0"/>
                <a:cs typeface="Arial" panose="020B0604020202020204" pitchFamily="34" charset="0"/>
              </a:rPr>
              <a:t>Green Metallic Bee</a:t>
            </a:r>
          </a:p>
        </p:txBody>
      </p:sp>
      <p:sp>
        <p:nvSpPr>
          <p:cNvPr id="11" name="TextBox 10"/>
          <p:cNvSpPr txBox="1"/>
          <p:nvPr/>
        </p:nvSpPr>
        <p:spPr>
          <a:xfrm>
            <a:off x="7448703" y="5966066"/>
            <a:ext cx="1828800" cy="369887"/>
          </a:xfrm>
          <a:prstGeom prst="rect">
            <a:avLst/>
          </a:prstGeom>
          <a:noFill/>
        </p:spPr>
        <p:txBody>
          <a:bodyPr>
            <a:spAutoFit/>
          </a:bodyPr>
          <a:lstStyle/>
          <a:p>
            <a:pPr>
              <a:defRPr/>
            </a:pPr>
            <a:r>
              <a:rPr lang="en-US" sz="1800" dirty="0">
                <a:solidFill>
                  <a:schemeClr val="bg1"/>
                </a:solidFill>
              </a:rPr>
              <a:t>Barbara Rogers</a:t>
            </a:r>
          </a:p>
        </p:txBody>
      </p:sp>
      <p:sp>
        <p:nvSpPr>
          <p:cNvPr id="14" name="TextBox 10"/>
          <p:cNvSpPr txBox="1">
            <a:spLocks noChangeArrowheads="1"/>
          </p:cNvSpPr>
          <p:nvPr/>
        </p:nvSpPr>
        <p:spPr bwMode="auto">
          <a:xfrm>
            <a:off x="296236" y="1467900"/>
            <a:ext cx="2434607" cy="600164"/>
          </a:xfrm>
          <a:prstGeom prst="rect">
            <a:avLst/>
          </a:prstGeom>
          <a:solidFill>
            <a:schemeClr val="bg1"/>
          </a:solidFill>
          <a:ln>
            <a:noFill/>
          </a:ln>
          <a:extLst/>
        </p:spPr>
        <p:txBody>
          <a:bodyPr wrap="square">
            <a:spAutoFit/>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r>
              <a:rPr lang="en-US" altLang="en-US" sz="3300" dirty="0" smtClean="0">
                <a:solidFill>
                  <a:schemeClr val="tx1"/>
                </a:solidFill>
                <a:latin typeface="Arial" panose="020B0604020202020204" pitchFamily="34" charset="0"/>
                <a:cs typeface="Arial" panose="020B0604020202020204" pitchFamily="34" charset="0"/>
              </a:rPr>
              <a:t>Honey </a:t>
            </a:r>
            <a:r>
              <a:rPr lang="en-US" altLang="en-US" sz="3300" dirty="0">
                <a:solidFill>
                  <a:schemeClr val="tx1"/>
                </a:solidFill>
                <a:latin typeface="Arial" panose="020B0604020202020204" pitchFamily="34" charset="0"/>
                <a:cs typeface="Arial" panose="020B0604020202020204" pitchFamily="34" charset="0"/>
              </a:rPr>
              <a:t>Bee</a:t>
            </a:r>
          </a:p>
        </p:txBody>
      </p:sp>
    </p:spTree>
    <p:extLst>
      <p:ext uri="{BB962C8B-B14F-4D97-AF65-F5344CB8AC3E}">
        <p14:creationId xmlns:p14="http://schemas.microsoft.com/office/powerpoint/2010/main" val="555486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smtClean="0"/>
              <a:t>Pollinators- Wasp</a:t>
            </a:r>
          </a:p>
        </p:txBody>
      </p:sp>
      <p:pic>
        <p:nvPicPr>
          <p:cNvPr id="33798" name="Picture 6"/>
          <p:cNvPicPr>
            <a:picLocks noChangeAspect="1"/>
          </p:cNvPicPr>
          <p:nvPr/>
        </p:nvPicPr>
        <p:blipFill>
          <a:blip r:embed="rId3">
            <a:extLst>
              <a:ext uri="{28A0092B-C50C-407E-A947-70E740481C1C}">
                <a14:useLocalDpi xmlns:a14="http://schemas.microsoft.com/office/drawing/2010/main" val="0"/>
              </a:ext>
            </a:extLst>
          </a:blip>
          <a:srcRect l="34875" r="26718"/>
          <a:stretch>
            <a:fillRect/>
          </a:stretch>
        </p:blipFill>
        <p:spPr bwMode="auto">
          <a:xfrm>
            <a:off x="2743200" y="1449345"/>
            <a:ext cx="4226441" cy="5348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42638" y="6302375"/>
            <a:ext cx="1828800" cy="369887"/>
          </a:xfrm>
          <a:prstGeom prst="rect">
            <a:avLst/>
          </a:prstGeom>
          <a:noFill/>
        </p:spPr>
        <p:txBody>
          <a:bodyPr>
            <a:spAutoFit/>
          </a:bodyPr>
          <a:lstStyle/>
          <a:p>
            <a:pPr>
              <a:defRPr/>
            </a:pPr>
            <a:r>
              <a:rPr lang="en-US" sz="1800" dirty="0">
                <a:solidFill>
                  <a:schemeClr val="bg1"/>
                </a:solidFill>
              </a:rPr>
              <a:t>Barbara Rogers</a:t>
            </a:r>
          </a:p>
        </p:txBody>
      </p:sp>
      <p:sp>
        <p:nvSpPr>
          <p:cNvPr id="9" name="TextBox 8"/>
          <p:cNvSpPr txBox="1"/>
          <p:nvPr/>
        </p:nvSpPr>
        <p:spPr>
          <a:xfrm>
            <a:off x="7173235" y="6427787"/>
            <a:ext cx="1828800" cy="369888"/>
          </a:xfrm>
          <a:prstGeom prst="rect">
            <a:avLst/>
          </a:prstGeom>
          <a:noFill/>
        </p:spPr>
        <p:txBody>
          <a:bodyPr>
            <a:spAutoFit/>
          </a:bodyPr>
          <a:lstStyle/>
          <a:p>
            <a:pPr>
              <a:defRPr/>
            </a:pPr>
            <a:r>
              <a:rPr lang="en-US" sz="1800" dirty="0">
                <a:solidFill>
                  <a:schemeClr val="bg1"/>
                </a:solidFill>
              </a:rPr>
              <a:t>Barbara Rogers</a:t>
            </a:r>
          </a:p>
        </p:txBody>
      </p:sp>
      <p:sp>
        <p:nvSpPr>
          <p:cNvPr id="33801" name="TextBox 9"/>
          <p:cNvSpPr txBox="1">
            <a:spLocks noChangeArrowheads="1"/>
          </p:cNvSpPr>
          <p:nvPr/>
        </p:nvSpPr>
        <p:spPr bwMode="auto">
          <a:xfrm>
            <a:off x="2914604" y="1535672"/>
            <a:ext cx="1485991" cy="646113"/>
          </a:xfrm>
          <a:prstGeom prst="rect">
            <a:avLst/>
          </a:prstGeom>
          <a:solidFill>
            <a:schemeClr val="bg1"/>
          </a:solidFill>
          <a:ln>
            <a:noFill/>
          </a:ln>
          <a:extLst/>
        </p:spPr>
        <p:txBody>
          <a:bodyPr wrap="square">
            <a:spAutoFit/>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r>
              <a:rPr lang="en-US" altLang="en-US" dirty="0">
                <a:solidFill>
                  <a:schemeClr val="tx1"/>
                </a:solidFill>
                <a:latin typeface="Arial" panose="020B0604020202020204" pitchFamily="34" charset="0"/>
                <a:cs typeface="Arial" panose="020B0604020202020204" pitchFamily="34" charset="0"/>
              </a:rPr>
              <a:t>Wasp</a:t>
            </a:r>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913735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smtClean="0"/>
              <a:t>Basil</a:t>
            </a:r>
          </a:p>
        </p:txBody>
      </p:sp>
      <p:sp>
        <p:nvSpPr>
          <p:cNvPr id="35843" name="Content Placeholder 2"/>
          <p:cNvSpPr>
            <a:spLocks noGrp="1"/>
          </p:cNvSpPr>
          <p:nvPr>
            <p:ph idx="1"/>
          </p:nvPr>
        </p:nvSpPr>
        <p:spPr/>
        <p:txBody>
          <a:bodyPr/>
          <a:lstStyle/>
          <a:p>
            <a:r>
              <a:rPr lang="en-US" altLang="en-US" i="1" dirty="0" err="1" smtClean="0"/>
              <a:t>Ocimum</a:t>
            </a:r>
            <a:r>
              <a:rPr lang="en-US" altLang="en-US" i="1" dirty="0" smtClean="0"/>
              <a:t> </a:t>
            </a:r>
            <a:r>
              <a:rPr lang="en-US" altLang="en-US" i="1" dirty="0" err="1" smtClean="0"/>
              <a:t>basilicum</a:t>
            </a:r>
            <a:r>
              <a:rPr lang="en-US" altLang="en-US" i="1" dirty="0" smtClean="0"/>
              <a:t> </a:t>
            </a:r>
          </a:p>
          <a:p>
            <a:r>
              <a:rPr lang="en-US" altLang="en-US" dirty="0" smtClean="0"/>
              <a:t>Annual</a:t>
            </a:r>
          </a:p>
          <a:p>
            <a:r>
              <a:rPr lang="en-US" altLang="en-US" dirty="0" smtClean="0"/>
              <a:t>1 to 2.5’ tall</a:t>
            </a:r>
          </a:p>
          <a:p>
            <a:r>
              <a:rPr lang="en-US" altLang="en-US" dirty="0" smtClean="0"/>
              <a:t>Loves heat</a:t>
            </a:r>
          </a:p>
          <a:p>
            <a:r>
              <a:rPr lang="en-US" altLang="en-US" dirty="0" smtClean="0"/>
              <a:t>Food dishes- leaves</a:t>
            </a:r>
          </a:p>
          <a:p>
            <a:r>
              <a:rPr lang="en-US" altLang="en-US" dirty="0" smtClean="0"/>
              <a:t>Pollinators- flowers</a:t>
            </a:r>
          </a:p>
        </p:txBody>
      </p:sp>
      <p:sp>
        <p:nvSpPr>
          <p:cNvPr id="35844" name="Slide Number Placeholder 3"/>
          <p:cNvSpPr>
            <a:spLocks noGrp="1"/>
          </p:cNvSpPr>
          <p:nvPr>
            <p:ph type="sldNum" sz="quarter" idx="10"/>
          </p:nvPr>
        </p:nvSpPr>
        <p:spPr>
          <a:xfrm>
            <a:off x="8218170" y="6400800"/>
            <a:ext cx="2057400" cy="365125"/>
          </a:xfrm>
          <a:noFill/>
        </p:spPr>
        <p:txBody>
          <a:bodyPr/>
          <a:lstStyle>
            <a:lvl1pPr>
              <a:defRPr sz="3600" b="1" i="1">
                <a:solidFill>
                  <a:schemeClr val="tx2"/>
                </a:solidFill>
                <a:latin typeface="Univers 55" pitchFamily="2" charset="0"/>
              </a:defRPr>
            </a:lvl1pPr>
            <a:lvl2pPr marL="742950" indent="-285750">
              <a:defRPr sz="3600" b="1" i="1">
                <a:solidFill>
                  <a:schemeClr val="tx2"/>
                </a:solidFill>
                <a:latin typeface="Univers 55" pitchFamily="2" charset="0"/>
              </a:defRPr>
            </a:lvl2pPr>
            <a:lvl3pPr marL="1143000" indent="-228600">
              <a:defRPr sz="3600" b="1" i="1">
                <a:solidFill>
                  <a:schemeClr val="tx2"/>
                </a:solidFill>
                <a:latin typeface="Univers 55" pitchFamily="2" charset="0"/>
              </a:defRPr>
            </a:lvl3pPr>
            <a:lvl4pPr marL="1600200" indent="-228600">
              <a:defRPr sz="3600" b="1" i="1">
                <a:solidFill>
                  <a:schemeClr val="tx2"/>
                </a:solidFill>
                <a:latin typeface="Univers 55" pitchFamily="2" charset="0"/>
              </a:defRPr>
            </a:lvl4pPr>
            <a:lvl5pPr marL="2057400" indent="-228600">
              <a:defRPr sz="3600" b="1" i="1">
                <a:solidFill>
                  <a:schemeClr val="tx2"/>
                </a:solidFill>
                <a:latin typeface="Univers 55" pitchFamily="2" charset="0"/>
              </a:defRPr>
            </a:lvl5pPr>
            <a:lvl6pPr marL="2514600" indent="-228600" eaLnBrk="0" fontAlgn="base" hangingPunct="0">
              <a:spcBef>
                <a:spcPct val="0"/>
              </a:spcBef>
              <a:spcAft>
                <a:spcPct val="0"/>
              </a:spcAft>
              <a:defRPr sz="3600" b="1" i="1">
                <a:solidFill>
                  <a:schemeClr val="tx2"/>
                </a:solidFill>
                <a:latin typeface="Univers 55" pitchFamily="2" charset="0"/>
              </a:defRPr>
            </a:lvl6pPr>
            <a:lvl7pPr marL="2971800" indent="-228600" eaLnBrk="0" fontAlgn="base" hangingPunct="0">
              <a:spcBef>
                <a:spcPct val="0"/>
              </a:spcBef>
              <a:spcAft>
                <a:spcPct val="0"/>
              </a:spcAft>
              <a:defRPr sz="3600" b="1" i="1">
                <a:solidFill>
                  <a:schemeClr val="tx2"/>
                </a:solidFill>
                <a:latin typeface="Univers 55" pitchFamily="2" charset="0"/>
              </a:defRPr>
            </a:lvl7pPr>
            <a:lvl8pPr marL="3429000" indent="-228600" eaLnBrk="0" fontAlgn="base" hangingPunct="0">
              <a:spcBef>
                <a:spcPct val="0"/>
              </a:spcBef>
              <a:spcAft>
                <a:spcPct val="0"/>
              </a:spcAft>
              <a:defRPr sz="3600" b="1" i="1">
                <a:solidFill>
                  <a:schemeClr val="tx2"/>
                </a:solidFill>
                <a:latin typeface="Univers 55" pitchFamily="2" charset="0"/>
              </a:defRPr>
            </a:lvl8pPr>
            <a:lvl9pPr marL="3886200" indent="-228600" eaLnBrk="0" fontAlgn="base" hangingPunct="0">
              <a:spcBef>
                <a:spcPct val="0"/>
              </a:spcBef>
              <a:spcAft>
                <a:spcPct val="0"/>
              </a:spcAft>
              <a:defRPr sz="3600" b="1" i="1">
                <a:solidFill>
                  <a:schemeClr val="tx2"/>
                </a:solidFill>
                <a:latin typeface="Univers 55" pitchFamily="2" charset="0"/>
              </a:defRPr>
            </a:lvl9pPr>
          </a:lstStyle>
          <a:p>
            <a:fld id="{735B0A41-651F-4351-B7F7-BB3E997B6047}" type="slidenum">
              <a:rPr lang="en-US" altLang="en-US" sz="1200" b="0" i="0" smtClean="0">
                <a:latin typeface="Times New Roman" panose="02020603050405020304" pitchFamily="18" charset="0"/>
              </a:rPr>
              <a:pPr/>
              <a:t>9</a:t>
            </a:fld>
            <a:endParaRPr lang="en-US" altLang="en-US" sz="1200" b="0" i="0" dirty="0" smtClean="0">
              <a:latin typeface="Times New Roman" panose="02020603050405020304" pitchFamily="18" charset="0"/>
            </a:endParaRPr>
          </a:p>
        </p:txBody>
      </p:sp>
      <p:pic>
        <p:nvPicPr>
          <p:cNvPr id="35846" name="Picture 4" descr="MVC-338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88107"/>
            <a:ext cx="42672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847" name="Picture 6"/>
          <p:cNvPicPr>
            <a:picLocks noChangeAspect="1"/>
          </p:cNvPicPr>
          <p:nvPr/>
        </p:nvPicPr>
        <p:blipFill>
          <a:blip r:embed="rId4">
            <a:extLst>
              <a:ext uri="{28A0092B-C50C-407E-A947-70E740481C1C}">
                <a14:useLocalDpi xmlns:a14="http://schemas.microsoft.com/office/drawing/2010/main" val="0"/>
              </a:ext>
            </a:extLst>
          </a:blip>
          <a:srcRect l="20786" r="33693" b="17612"/>
          <a:stretch>
            <a:fillRect/>
          </a:stretch>
        </p:blipFill>
        <p:spPr bwMode="auto">
          <a:xfrm>
            <a:off x="6546938" y="3413125"/>
            <a:ext cx="2454275" cy="3000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848" name="Picture 9" descr="http://images.mobot.org/TropicosImages2/PlantRecordImages/prod/large960/00000000/633_A689-09010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0595" y="4351113"/>
            <a:ext cx="2551243" cy="2049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177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3025</TotalTime>
  <Words>3625</Words>
  <Application>Microsoft Office PowerPoint</Application>
  <PresentationFormat>On-screen Show (4:3)</PresentationFormat>
  <Paragraphs>441</Paragraphs>
  <Slides>34</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Open Sans</vt:lpstr>
      <vt:lpstr>Times New Roman</vt:lpstr>
      <vt:lpstr>Univers 55</vt:lpstr>
      <vt:lpstr>Office Theme</vt:lpstr>
      <vt:lpstr>Gardening with Culinary Herbs and Benefits for Pollinators</vt:lpstr>
      <vt:lpstr>What is an Herb?</vt:lpstr>
      <vt:lpstr>Why Grow Herbs?</vt:lpstr>
      <vt:lpstr>Herb Garden Site</vt:lpstr>
      <vt:lpstr>Herbs for Pollinators</vt:lpstr>
      <vt:lpstr>Pollinators- Butterflies</vt:lpstr>
      <vt:lpstr>Pollinators- Bees</vt:lpstr>
      <vt:lpstr>Pollinators- Wasp</vt:lpstr>
      <vt:lpstr>Basil</vt:lpstr>
      <vt:lpstr>Borage</vt:lpstr>
      <vt:lpstr>Chives</vt:lpstr>
      <vt:lpstr>Dill</vt:lpstr>
      <vt:lpstr>Fennel</vt:lpstr>
      <vt:lpstr>Hyssop</vt:lpstr>
      <vt:lpstr>Lavender</vt:lpstr>
      <vt:lpstr>Lemon Balm</vt:lpstr>
      <vt:lpstr>Mint</vt:lpstr>
      <vt:lpstr>Oregano</vt:lpstr>
      <vt:lpstr>Parsley</vt:lpstr>
      <vt:lpstr>Rosemary</vt:lpstr>
      <vt:lpstr>Sage, Pineapple</vt:lpstr>
      <vt:lpstr>Thyme</vt:lpstr>
      <vt:lpstr>Herbs in the Landscape</vt:lpstr>
      <vt:lpstr>PowerPoint Presentation</vt:lpstr>
      <vt:lpstr>PowerPoint Presentation</vt:lpstr>
      <vt:lpstr>PowerPoint Presentation</vt:lpstr>
      <vt:lpstr>Growing Herbs in Containers</vt:lpstr>
      <vt:lpstr>Container Combinations</vt:lpstr>
      <vt:lpstr>Slide title</vt:lpstr>
      <vt:lpstr>PowerPoint Presentation</vt:lpstr>
      <vt:lpstr>PowerPoint Presentation</vt:lpstr>
      <vt:lpstr>Herb Garden Tips</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Wiley, Matthew D</dc:creator>
  <cp:lastModifiedBy>Fishburn, Jennifer L</cp:lastModifiedBy>
  <cp:revision>121</cp:revision>
  <dcterms:created xsi:type="dcterms:W3CDTF">2018-01-11T22:46:30Z</dcterms:created>
  <dcterms:modified xsi:type="dcterms:W3CDTF">2020-03-31T20:32:21Z</dcterms:modified>
</cp:coreProperties>
</file>