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6"/>
  </p:notesMasterIdLst>
  <p:handoutMasterIdLst>
    <p:handoutMasterId r:id="rId37"/>
  </p:handoutMasterIdLst>
  <p:sldIdLst>
    <p:sldId id="274" r:id="rId2"/>
    <p:sldId id="291" r:id="rId3"/>
    <p:sldId id="275" r:id="rId4"/>
    <p:sldId id="288" r:id="rId5"/>
    <p:sldId id="289" r:id="rId6"/>
    <p:sldId id="290" r:id="rId7"/>
    <p:sldId id="292" r:id="rId8"/>
    <p:sldId id="277" r:id="rId9"/>
    <p:sldId id="299" r:id="rId10"/>
    <p:sldId id="311" r:id="rId11"/>
    <p:sldId id="293" r:id="rId12"/>
    <p:sldId id="294" r:id="rId13"/>
    <p:sldId id="295" r:id="rId14"/>
    <p:sldId id="296" r:id="rId15"/>
    <p:sldId id="297" r:id="rId16"/>
    <p:sldId id="298" r:id="rId17"/>
    <p:sldId id="278" r:id="rId18"/>
    <p:sldId id="300" r:id="rId19"/>
    <p:sldId id="302" r:id="rId20"/>
    <p:sldId id="303" r:id="rId21"/>
    <p:sldId id="283" r:id="rId22"/>
    <p:sldId id="279" r:id="rId23"/>
    <p:sldId id="280" r:id="rId24"/>
    <p:sldId id="304" r:id="rId25"/>
    <p:sldId id="305" r:id="rId26"/>
    <p:sldId id="306" r:id="rId27"/>
    <p:sldId id="307" r:id="rId28"/>
    <p:sldId id="308" r:id="rId29"/>
    <p:sldId id="284" r:id="rId30"/>
    <p:sldId id="285" r:id="rId31"/>
    <p:sldId id="310" r:id="rId32"/>
    <p:sldId id="315" r:id="rId33"/>
    <p:sldId id="313" r:id="rId34"/>
    <p:sldId id="314"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83" autoAdjust="0"/>
  </p:normalViewPr>
  <p:slideViewPr>
    <p:cSldViewPr snapToGrid="0" showGuides="1">
      <p:cViewPr varScale="1">
        <p:scale>
          <a:sx n="50" d="100"/>
          <a:sy n="50" d="100"/>
        </p:scale>
        <p:origin x="1956" y="36"/>
      </p:cViewPr>
      <p:guideLst>
        <p:guide orient="horz" pos="2160"/>
        <p:guide pos="427"/>
      </p:guideLst>
    </p:cSldViewPr>
  </p:slideViewPr>
  <p:notesTextViewPr>
    <p:cViewPr>
      <p:scale>
        <a:sx n="100" d="100"/>
        <a:sy n="100" d="100"/>
      </p:scale>
      <p:origin x="0" y="0"/>
    </p:cViewPr>
  </p:notesTextViewPr>
  <p:notesViewPr>
    <p:cSldViewPr snapToGrid="0">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31-4F9F-832A-3AFB07C649B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1-5D59-4BAD-BBEE-E33F21BA96E4}"/>
              </c:ext>
            </c:extLst>
          </c:dPt>
          <c:cat>
            <c:strRef>
              <c:f>Sheet1!$A$2:$A$3</c:f>
              <c:strCache>
                <c:ptCount val="2"/>
                <c:pt idx="0">
                  <c:v>1st Qtr</c:v>
                </c:pt>
                <c:pt idx="1">
                  <c:v>2nd Qtr</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0-5D59-4BAD-BBEE-E33F21BA9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DE537-A03F-49A6-9BF6-B1FCA7A2AD1A}" type="datetimeFigureOut">
              <a:rPr lang="en-US" smtClean="0"/>
              <a:pPr/>
              <a:t>3/10/2020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93E37A-5367-468A-A1A2-B8B18E2321A5}" type="slidenum">
              <a:rPr lang="en-US" smtClean="0"/>
              <a:pPr/>
              <a:t>‹#›</a:t>
            </a:fld>
            <a:endParaRPr lang="en-US"/>
          </a:p>
        </p:txBody>
      </p:sp>
    </p:spTree>
    <p:extLst>
      <p:ext uri="{BB962C8B-B14F-4D97-AF65-F5344CB8AC3E}">
        <p14:creationId xmlns:p14="http://schemas.microsoft.com/office/powerpoint/2010/main" val="26532192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8E9DF-B353-924A-8BBA-8398AF8CE6F0}" type="datetimeFigureOut">
              <a:rPr lang="en-US" smtClean="0"/>
              <a:pPr/>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2019 Regents of the University of Minnesota.  All rights reserved.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0C9DF-8D77-EA44-815B-686F23B550DC}" type="slidenum">
              <a:rPr lang="en-US" smtClean="0"/>
              <a:pPr/>
              <a:t>‹#›</a:t>
            </a:fld>
            <a:endParaRPr lang="en-US"/>
          </a:p>
        </p:txBody>
      </p:sp>
    </p:spTree>
    <p:extLst>
      <p:ext uri="{BB962C8B-B14F-4D97-AF65-F5344CB8AC3E}">
        <p14:creationId xmlns:p14="http://schemas.microsoft.com/office/powerpoint/2010/main" val="62347118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 disclosure:</a:t>
            </a:r>
            <a:r>
              <a:rPr lang="en-US" baseline="0" dirty="0" smtClean="0"/>
              <a:t> I am not a mental health provider/clinician. I am here today as an advocate for mental health and for farmers.</a:t>
            </a:r>
            <a:endParaRPr lang="en-US" dirty="0"/>
          </a:p>
        </p:txBody>
      </p:sp>
      <p:sp>
        <p:nvSpPr>
          <p:cNvPr id="4" name="Slide Number Placeholder 3"/>
          <p:cNvSpPr>
            <a:spLocks noGrp="1"/>
          </p:cNvSpPr>
          <p:nvPr>
            <p:ph type="sldNum" sz="quarter" idx="10"/>
          </p:nvPr>
        </p:nvSpPr>
        <p:spPr/>
        <p:txBody>
          <a:bodyPr/>
          <a:lstStyle/>
          <a:p>
            <a:fld id="{E690C9DF-8D77-EA44-815B-686F23B550DC}" type="slidenum">
              <a:rPr lang="en-US" smtClean="0"/>
              <a:pPr/>
              <a:t>1</a:t>
            </a:fld>
            <a:endParaRPr lang="en-US"/>
          </a:p>
        </p:txBody>
      </p:sp>
      <p:sp>
        <p:nvSpPr>
          <p:cNvPr id="5" name="Footer Placeholder 4"/>
          <p:cNvSpPr>
            <a:spLocks noGrp="1"/>
          </p:cNvSpPr>
          <p:nvPr>
            <p:ph type="ftr" sz="quarter" idx="11"/>
          </p:nvPr>
        </p:nvSpPr>
        <p:spPr/>
        <p:txBody>
          <a:bodyPr/>
          <a:lstStyle/>
          <a:p>
            <a:r>
              <a:rPr lang="en-US"/>
              <a:t>© 2018 Regents of the University of Minnesota. All rights reserved.</a:t>
            </a:r>
          </a:p>
        </p:txBody>
      </p:sp>
    </p:spTree>
    <p:extLst>
      <p:ext uri="{BB962C8B-B14F-4D97-AF65-F5344CB8AC3E}">
        <p14:creationId xmlns:p14="http://schemas.microsoft.com/office/powerpoint/2010/main" val="11808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quote</a:t>
            </a:r>
            <a:r>
              <a:rPr lang="en-US" baseline="0" dirty="0" smtClean="0"/>
              <a:t> in full, encourage discussion on how this impacts both farmers and the people that work with farmers.]</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10</a:t>
            </a:fld>
            <a:endParaRPr lang="en-US"/>
          </a:p>
        </p:txBody>
      </p:sp>
    </p:spTree>
    <p:extLst>
      <p:ext uri="{BB962C8B-B14F-4D97-AF65-F5344CB8AC3E}">
        <p14:creationId xmlns:p14="http://schemas.microsoft.com/office/powerpoint/2010/main" val="79767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farm economy gets a lot of attention as</a:t>
            </a:r>
            <a:r>
              <a:rPr lang="en-US" baseline="0" dirty="0" smtClean="0"/>
              <a:t> being a major stressor to </a:t>
            </a:r>
            <a:r>
              <a:rPr lang="en-US" baseline="0" dirty="0" smtClean="0"/>
              <a:t>farmers, and there were several economics-related factors on the stressors slide; </a:t>
            </a:r>
            <a:r>
              <a:rPr lang="en-US" baseline="0" dirty="0" smtClean="0"/>
              <a:t>let’s take a quick look at what’s going </a:t>
            </a:r>
            <a:r>
              <a:rPr lang="en-US" baseline="0" dirty="0" smtClean="0"/>
              <a:t>on. These slides were prepared with the help of Megan Roberts, Extension Educator in Ag Business Management.</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11</a:t>
            </a:fld>
            <a:endParaRPr lang="en-US"/>
          </a:p>
        </p:txBody>
      </p:sp>
    </p:spTree>
    <p:extLst>
      <p:ext uri="{BB962C8B-B14F-4D97-AF65-F5344CB8AC3E}">
        <p14:creationId xmlns:p14="http://schemas.microsoft.com/office/powerpoint/2010/main" val="4195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farm income (gross income minus all production expenses) has been down for the past six years (2012 was our last substantive profit). Median net farm income across the state was $26,055 which is approximately the US poverty rate for a family of four.</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mn-cs"/>
              </a:rPr>
              <a:t>© 2019 Regents of the University of Minnesota.  All rights reserved.</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90C9DF-8D77-EA44-815B-686F23B550D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318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survey of specifically women in agriculture, 90 percent of respondents said agricultural</a:t>
            </a:r>
            <a:r>
              <a:rPr lang="en-US" baseline="0" dirty="0" smtClean="0"/>
              <a:t> work</a:t>
            </a:r>
            <a:r>
              <a:rPr lang="en-US" dirty="0" smtClean="0"/>
              <a:t> was a source of their stress. This underscores the issue of agriculture as a serious and persistent occupational stressor. </a:t>
            </a:r>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13</a:t>
            </a:fld>
            <a:endParaRPr lang="en-US"/>
          </a:p>
        </p:txBody>
      </p:sp>
    </p:spTree>
    <p:extLst>
      <p:ext uri="{BB962C8B-B14F-4D97-AF65-F5344CB8AC3E}">
        <p14:creationId xmlns:p14="http://schemas.microsoft.com/office/powerpoint/2010/main" val="317812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lost a significant number of herds. Data from the MDA showed from July 2018 to July 2019, there was an 8% decline in Minnesota licensed dairy farms. When those cows are purchased by other farms, the rural main street implications of losing a dairy farm are relatively moderate (according to preliminary data by Bill </a:t>
            </a:r>
            <a:r>
              <a:rPr lang="en-US" dirty="0" err="1" smtClean="0"/>
              <a:t>Lazarous</a:t>
            </a:r>
            <a:r>
              <a:rPr lang="en-US" dirty="0" smtClean="0"/>
              <a:t> and Brigid Tuck). However there are now some counties that are losing cow numbers, which begins to hurt auxiliary businesses and small towns. From a non-financial standpoint it is difficult to measure the emotional stress of selling a dairy herd. </a:t>
            </a:r>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14</a:t>
            </a:fld>
            <a:endParaRPr lang="en-US"/>
          </a:p>
        </p:txBody>
      </p:sp>
    </p:spTree>
    <p:extLst>
      <p:ext uri="{BB962C8B-B14F-4D97-AF65-F5344CB8AC3E}">
        <p14:creationId xmlns:p14="http://schemas.microsoft.com/office/powerpoint/2010/main" val="203931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economic impact of a farmer getting out of farming will not necessarily be equal to the $800k they spend on average in their local community. Initial research is just beginning on the overall rural economic impacts of farm losses. It is likely that loses of livestock farms will have greater economic impacts than crop farm losses.</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mn-cs"/>
              </a:rPr>
              <a:t>© 2019 Regents of the University of Minnesota.  All rights reserved.</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90C9DF-8D77-EA44-815B-686F23B550D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44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spent some time becoming familiar with the nature of and causes</a:t>
            </a:r>
            <a:r>
              <a:rPr lang="en-US" baseline="0" dirty="0" smtClean="0"/>
              <a:t> of stress on the farm, let’s focus in on stress itself. </a:t>
            </a:r>
            <a:r>
              <a:rPr lang="en-US" dirty="0" smtClean="0"/>
              <a:t>Stress </a:t>
            </a:r>
            <a:r>
              <a:rPr lang="en-US" dirty="0" smtClean="0"/>
              <a:t>can </a:t>
            </a:r>
            <a:r>
              <a:rPr lang="en-US" dirty="0" smtClean="0"/>
              <a:t>manifest in</a:t>
            </a:r>
            <a:r>
              <a:rPr lang="en-US" baseline="0" dirty="0" smtClean="0"/>
              <a:t> </a:t>
            </a:r>
            <a:r>
              <a:rPr lang="en-US" baseline="0" dirty="0" smtClean="0"/>
              <a:t>many different ways; we likely know our own symptoms when we are under stress. Here are some signs to look for in others.</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16</a:t>
            </a:fld>
            <a:endParaRPr lang="en-US"/>
          </a:p>
        </p:txBody>
      </p:sp>
    </p:spTree>
    <p:extLst>
      <p:ext uri="{BB962C8B-B14F-4D97-AF65-F5344CB8AC3E}">
        <p14:creationId xmlns:p14="http://schemas.microsoft.com/office/powerpoint/2010/main" val="2824150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[Take</a:t>
            </a:r>
            <a:r>
              <a:rPr lang="en-US" baseline="0" dirty="0" smtClean="0"/>
              <a:t> some time to go through the chart and review some signs in each category]</a:t>
            </a:r>
            <a:endParaRPr lang="en-US" dirty="0" smtClean="0"/>
          </a:p>
          <a:p>
            <a:pPr marL="0" indent="0">
              <a:buFont typeface="Arial" panose="020B0604020202020204" pitchFamily="34" charset="0"/>
              <a:buNone/>
            </a:pPr>
            <a:r>
              <a:rPr lang="en-US" dirty="0" smtClean="0"/>
              <a:t>Stress </a:t>
            </a:r>
            <a:r>
              <a:rPr lang="en-US" dirty="0"/>
              <a:t>can manifest</a:t>
            </a:r>
            <a:r>
              <a:rPr lang="en-US" baseline="0" dirty="0"/>
              <a:t> in </a:t>
            </a:r>
            <a:r>
              <a:rPr lang="en-US" baseline="0" dirty="0" smtClean="0"/>
              <a:t>many different ways</a:t>
            </a:r>
            <a:r>
              <a:rPr lang="en-US" baseline="0" dirty="0"/>
              <a:t>. </a:t>
            </a:r>
            <a:r>
              <a:rPr lang="en-US" dirty="0" smtClean="0"/>
              <a:t>It’s </a:t>
            </a:r>
            <a:r>
              <a:rPr lang="en-US" dirty="0"/>
              <a:t>normal to have bad days every now and again, it’s when bad days become bad weeks and what we or others are experiencing becomes chronic </a:t>
            </a:r>
            <a:r>
              <a:rPr lang="en-US" dirty="0" smtClean="0"/>
              <a:t>stress…</a:t>
            </a:r>
            <a:endParaRPr lang="en-US" dirty="0"/>
          </a:p>
          <a:p>
            <a:endParaRPr lang="en-US" dirty="0"/>
          </a:p>
        </p:txBody>
      </p:sp>
      <p:sp>
        <p:nvSpPr>
          <p:cNvPr id="4" name="Footer Placeholder 3"/>
          <p:cNvSpPr>
            <a:spLocks noGrp="1"/>
          </p:cNvSpPr>
          <p:nvPr>
            <p:ph type="ftr" sz="quarter" idx="10"/>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17</a:t>
            </a:fld>
            <a:endParaRPr lang="en-US"/>
          </a:p>
        </p:txBody>
      </p:sp>
    </p:spTree>
    <p:extLst>
      <p:ext uri="{BB962C8B-B14F-4D97-AF65-F5344CB8AC3E}">
        <p14:creationId xmlns:p14="http://schemas.microsoft.com/office/powerpoint/2010/main" val="299432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stress builds, previous signs may worsen or new</a:t>
            </a:r>
            <a:r>
              <a:rPr lang="en-US" baseline="0" dirty="0" smtClean="0"/>
              <a:t> ones may show up. Changes in routine like not showing up for church or neglecting volunteer responsibilities are common as well. The appearance of the individual, farm, or home may start to decline. As stress takes its toll on mental, emotional, and physical health, an increase in illness and farm accidents can be seen. Lastly, family members starting to show signs of stress is a major indicator of chronic stress in an individual. </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18</a:t>
            </a:fld>
            <a:endParaRPr lang="en-US"/>
          </a:p>
        </p:txBody>
      </p:sp>
    </p:spTree>
    <p:extLst>
      <p:ext uri="{BB962C8B-B14F-4D97-AF65-F5344CB8AC3E}">
        <p14:creationId xmlns:p14="http://schemas.microsoft.com/office/powerpoint/2010/main" val="360394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take out “farmers” and add</a:t>
            </a:r>
            <a:r>
              <a:rPr lang="en-US" baseline="0" dirty="0" smtClean="0"/>
              <a:t> whatever word, depending on your audience]</a:t>
            </a:r>
          </a:p>
          <a:p>
            <a:r>
              <a:rPr lang="en-US" baseline="0" dirty="0" smtClean="0"/>
              <a:t>A common question that comes up is, “how do I talk to someone who is stressed? I don’t want to make things any worse for them or say the wrong thing!” </a:t>
            </a:r>
          </a:p>
          <a:p>
            <a:r>
              <a:rPr lang="en-US" baseline="0" dirty="0" smtClean="0"/>
              <a:t>There is no right answer or cookie-cutter response to this. Each individual is different, but there are some general tips you can follow to make you more comfortable with these conversations. </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19</a:t>
            </a:fld>
            <a:endParaRPr lang="en-US"/>
          </a:p>
        </p:txBody>
      </p:sp>
    </p:spTree>
    <p:extLst>
      <p:ext uri="{BB962C8B-B14F-4D97-AF65-F5344CB8AC3E}">
        <p14:creationId xmlns:p14="http://schemas.microsoft.com/office/powerpoint/2010/main" val="242923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start with some clarification on what we mean when we say well-being, mental health, and mental illness. </a:t>
            </a:r>
            <a:r>
              <a:rPr lang="en-US" baseline="0" dirty="0" smtClean="0"/>
              <a:t>Please note I will use the terms well-being and wellness interchangeably. </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a:t>
            </a:fld>
            <a:endParaRPr lang="en-US"/>
          </a:p>
        </p:txBody>
      </p:sp>
    </p:spTree>
    <p:extLst>
      <p:ext uri="{BB962C8B-B14F-4D97-AF65-F5344CB8AC3E}">
        <p14:creationId xmlns:p14="http://schemas.microsoft.com/office/powerpoint/2010/main" val="337930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342900" rtl="0" eaLnBrk="1" fontAlgn="base" latinLnBrk="0" hangingPunct="1">
              <a:lnSpc>
                <a:spcPct val="100000"/>
              </a:lnSpc>
              <a:spcBef>
                <a:spcPct val="0"/>
              </a:spcBef>
              <a:spcAft>
                <a:spcPts val="3"/>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Questions to ask yourself: </a:t>
            </a:r>
          </a:p>
          <a:p>
            <a:pPr marL="171450" marR="0" lvl="0" indent="-171450" algn="l" defTabSz="342900" rtl="0" eaLnBrk="1" fontAlgn="base" latinLnBrk="0" hangingPunct="1">
              <a:lnSpc>
                <a:spcPct val="100000"/>
              </a:lnSpc>
              <a:spcBef>
                <a:spcPct val="0"/>
              </a:spcBef>
              <a:spcAft>
                <a:spcPts val="3"/>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Why are you going?</a:t>
            </a:r>
          </a:p>
          <a:p>
            <a:pPr marL="171450" marR="0" lvl="0" indent="-171450" algn="l" defTabSz="342900" rtl="0" eaLnBrk="1" fontAlgn="base" latinLnBrk="0" hangingPunct="1">
              <a:lnSpc>
                <a:spcPct val="100000"/>
              </a:lnSpc>
              <a:spcBef>
                <a:spcPct val="0"/>
              </a:spcBef>
              <a:spcAft>
                <a:spcPts val="3"/>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Who are you meeting?</a:t>
            </a:r>
          </a:p>
          <a:p>
            <a:pPr marL="171450" marR="0" lvl="0" indent="-171450" algn="l" defTabSz="342900" rtl="0" eaLnBrk="1" fontAlgn="base" latinLnBrk="0" hangingPunct="1">
              <a:lnSpc>
                <a:spcPct val="100000"/>
              </a:lnSpc>
              <a:spcBef>
                <a:spcPct val="0"/>
              </a:spcBef>
              <a:spcAft>
                <a:spcPts val="3"/>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What might you encounter?</a:t>
            </a:r>
          </a:p>
          <a:p>
            <a:pPr marL="171450" marR="0" lvl="0" indent="-171450" algn="l" defTabSz="342900" rtl="0" eaLnBrk="1" fontAlgn="base" latinLnBrk="0" hangingPunct="1">
              <a:lnSpc>
                <a:spcPct val="100000"/>
              </a:lnSpc>
              <a:spcBef>
                <a:spcPct val="0"/>
              </a:spcBef>
              <a:spcAft>
                <a:spcPts val="3"/>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What can you help them with?</a:t>
            </a:r>
          </a:p>
          <a:p>
            <a:pPr marL="171450" marR="0" lvl="0" indent="-171450" algn="l" defTabSz="342900" rtl="0" eaLnBrk="1" fontAlgn="base" latinLnBrk="0" hangingPunct="1">
              <a:lnSpc>
                <a:spcPct val="100000"/>
              </a:lnSpc>
              <a:spcBef>
                <a:spcPct val="0"/>
              </a:spcBef>
              <a:spcAft>
                <a:spcPts val="3"/>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Do </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you have resources</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a:t>
            </a:r>
          </a:p>
          <a:p>
            <a:pPr marL="0" marR="0" lvl="0" indent="0" algn="l" defTabSz="342900" rtl="0" eaLnBrk="1" fontAlgn="base" latinLnBrk="0" hangingPunct="1">
              <a:lnSpc>
                <a:spcPct val="100000"/>
              </a:lnSpc>
              <a:spcBef>
                <a:spcPct val="0"/>
              </a:spcBef>
              <a:spcAft>
                <a:spcPts val="3"/>
              </a:spcAft>
              <a:buClrTx/>
              <a:buSzTx/>
              <a:buFont typeface="Arial" panose="020B0604020202020204" pitchFamily="34" charset="0"/>
              <a:buNone/>
              <a:tabLst/>
              <a:defRPr/>
            </a:pPr>
            <a:endPar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endParaRPr>
          </a:p>
          <a:p>
            <a:pPr marL="0" marR="0" lvl="0" indent="0" algn="l" defTabSz="3429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[If </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you have time, the empathy vs. sympathy </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video (hyperlinked) </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is AWESOME and takes less than 3 </a:t>
            </a: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minutes]</a:t>
            </a:r>
            <a:endPar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endParaRPr>
          </a:p>
          <a:p>
            <a:pPr marL="0" marR="0" lvl="0" indent="0" algn="l" defTabSz="342900" rtl="0" eaLnBrk="1" fontAlgn="base" latinLnBrk="0" hangingPunct="1">
              <a:lnSpc>
                <a:spcPct val="100000"/>
              </a:lnSpc>
              <a:spcBef>
                <a:spcPct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endParaRPr>
          </a:p>
          <a:p>
            <a:pPr marL="0" marR="0" lvl="0" indent="0" algn="l" defTabSz="3429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lumMod val="95000"/>
                    <a:lumOff val="5000"/>
                  </a:prstClr>
                </a:solidFill>
                <a:effectLst/>
                <a:uLnTx/>
                <a:uFillTx/>
                <a:latin typeface="Arial" charset="0"/>
                <a:ea typeface="ＭＳ Ｐゴシック" pitchFamily="49" charset="-128"/>
                <a:cs typeface="+mn-cs"/>
              </a:rPr>
              <a:t>What is your role? I understand that in your professional duties, you may be limited in what you can do or how much support you can provide someone. Have a clear understanding of what you are willing and able to do, and have resources ready for people who may need assistance beyond what you can offer.</a:t>
            </a:r>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20</a:t>
            </a:fld>
            <a:endParaRPr lang="en-US"/>
          </a:p>
        </p:txBody>
      </p:sp>
    </p:spTree>
    <p:extLst>
      <p:ext uri="{BB962C8B-B14F-4D97-AF65-F5344CB8AC3E}">
        <p14:creationId xmlns:p14="http://schemas.microsoft.com/office/powerpoint/2010/main" val="273391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Active listening is great practice for any conversation you may have, and is especially effective when talking to someone who may need to vent. The active listening continuum is a great tool. It can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seem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overwhelming, but know it takes PRACTICE. The main goal is: listen to UNDERSTAND, versus listening to just RESPOND.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Asking </a:t>
            </a:r>
            <a:r>
              <a:rPr kumimoji="0" lang="en-US" sz="900" b="0" i="0" u="none" strike="noStrike" kern="1200" cap="none" spc="0" normalizeH="0" baseline="0" noProof="0" dirty="0">
                <a:ln>
                  <a:noFill/>
                </a:ln>
                <a:solidFill>
                  <a:prstClr val="black"/>
                </a:solidFill>
                <a:effectLst/>
                <a:uLnTx/>
                <a:uFillTx/>
                <a:latin typeface="+mn-lt"/>
                <a:ea typeface="+mn-ea"/>
                <a:cs typeface="+mn-cs"/>
              </a:rPr>
              <a:t>is often when a conversation starts, when someone is invited to say something through voice or another communication mode.</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Probing </a:t>
            </a:r>
            <a:r>
              <a:rPr kumimoji="0" lang="en-US" sz="900" b="0" i="0" u="none" strike="noStrike" kern="1200" cap="none" spc="0" normalizeH="0" baseline="0" noProof="0" dirty="0">
                <a:ln>
                  <a:noFill/>
                </a:ln>
                <a:solidFill>
                  <a:prstClr val="black"/>
                </a:solidFill>
                <a:effectLst/>
                <a:uLnTx/>
                <a:uFillTx/>
                <a:latin typeface="+mn-lt"/>
                <a:ea typeface="+mn-ea"/>
                <a:cs typeface="+mn-cs"/>
              </a:rPr>
              <a:t>or guessing is a way to gently gather more information to help one understand.</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Attending </a:t>
            </a:r>
            <a:r>
              <a:rPr kumimoji="0" lang="en-US" sz="900" b="0" i="0" u="none" strike="noStrike" kern="1200" cap="none" spc="0" normalizeH="0" baseline="0" noProof="0" dirty="0">
                <a:ln>
                  <a:noFill/>
                </a:ln>
                <a:solidFill>
                  <a:prstClr val="black"/>
                </a:solidFill>
                <a:effectLst/>
                <a:uLnTx/>
                <a:uFillTx/>
                <a:latin typeface="+mn-lt"/>
                <a:ea typeface="+mn-ea"/>
                <a:cs typeface="+mn-cs"/>
              </a:rPr>
              <a:t>means paying attention, noticing the conventional or unconventional signals, linguistic or nonlinguistic expressions, and spoken or other communication modes.</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Restating </a:t>
            </a:r>
            <a:r>
              <a:rPr kumimoji="0" lang="en-US" sz="900" b="0" i="0" u="none" strike="noStrike" kern="1200" cap="none" spc="0" normalizeH="0" baseline="0" noProof="0" dirty="0">
                <a:ln>
                  <a:noFill/>
                </a:ln>
                <a:solidFill>
                  <a:prstClr val="black"/>
                </a:solidFill>
                <a:effectLst/>
                <a:uLnTx/>
                <a:uFillTx/>
                <a:latin typeface="+mn-lt"/>
                <a:ea typeface="+mn-ea"/>
                <a:cs typeface="+mn-cs"/>
              </a:rPr>
              <a:t>is simply repeating what one thinks was said.</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Paraphrasing </a:t>
            </a:r>
            <a:r>
              <a:rPr kumimoji="0" lang="en-US" sz="900" b="0" i="0" u="none" strike="noStrike" kern="1200" cap="none" spc="0" normalizeH="0" baseline="0" noProof="0" dirty="0">
                <a:ln>
                  <a:noFill/>
                </a:ln>
                <a:solidFill>
                  <a:prstClr val="black"/>
                </a:solidFill>
                <a:effectLst/>
                <a:uLnTx/>
                <a:uFillTx/>
                <a:latin typeface="+mn-lt"/>
                <a:ea typeface="+mn-ea"/>
                <a:cs typeface="+mn-cs"/>
              </a:rPr>
              <a:t>is using one’s own words to restate what the speaker said.</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Summarizing </a:t>
            </a:r>
            <a:r>
              <a:rPr kumimoji="0" lang="en-US" sz="900" b="0" i="0" u="none" strike="noStrike" kern="1200" cap="none" spc="0" normalizeH="0" baseline="0" noProof="0" dirty="0">
                <a:ln>
                  <a:noFill/>
                </a:ln>
                <a:solidFill>
                  <a:prstClr val="black"/>
                </a:solidFill>
                <a:effectLst/>
                <a:uLnTx/>
                <a:uFillTx/>
                <a:latin typeface="+mn-lt"/>
                <a:ea typeface="+mn-ea"/>
                <a:cs typeface="+mn-cs"/>
              </a:rPr>
              <a:t>is paraphrasing and adding the emotion that seemed to be expressed by the speaker.</a:t>
            </a:r>
          </a:p>
          <a:p>
            <a:pPr marL="171091" marR="0" lvl="0" indent="-17109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Reframing </a:t>
            </a:r>
            <a:r>
              <a:rPr kumimoji="0" lang="en-US" sz="900" b="0" i="0" u="none" strike="noStrike" kern="1200" cap="none" spc="0" normalizeH="0" baseline="0" noProof="0" dirty="0">
                <a:ln>
                  <a:noFill/>
                </a:ln>
                <a:solidFill>
                  <a:prstClr val="black"/>
                </a:solidFill>
                <a:effectLst/>
                <a:uLnTx/>
                <a:uFillTx/>
                <a:latin typeface="+mn-lt"/>
                <a:ea typeface="+mn-ea"/>
                <a:cs typeface="+mn-cs"/>
              </a:rPr>
              <a:t>is to state, in neutral or unbiased terms, what one thinks the speaker really wants.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 2018 Regents of the University of Minnesota. All rights reserved.</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90C9DF-8D77-EA44-815B-686F23B550D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552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difficult to know how to reach out to someone you’re worried about. However, no</a:t>
            </a:r>
            <a:r>
              <a:rPr lang="en-US" baseline="0" dirty="0"/>
              <a:t> matter how difficult it may seem, it’s crucial that you do it. Many people under stress feel completely alone and like there’s no help. Even one comment or one question could make a huge difference, and could help a person see that there is help available. </a:t>
            </a:r>
            <a:r>
              <a:rPr lang="en-US" baseline="0" dirty="0" smtClean="0"/>
              <a:t>Many people under stress or experiencing a mental health crisis report feeling alone/like no one understands what they are going through. Simply taking the time to tell them you recognize their struggle can offer relief and open the door to them getting help.</a:t>
            </a:r>
            <a:endParaRPr lang="en-US" baseline="0" dirty="0"/>
          </a:p>
        </p:txBody>
      </p:sp>
      <p:sp>
        <p:nvSpPr>
          <p:cNvPr id="4" name="Footer Placeholder 3"/>
          <p:cNvSpPr>
            <a:spLocks noGrp="1"/>
          </p:cNvSpPr>
          <p:nvPr>
            <p:ph type="ftr" sz="quarter" idx="10"/>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22</a:t>
            </a:fld>
            <a:endParaRPr lang="en-US"/>
          </a:p>
        </p:txBody>
      </p:sp>
    </p:spTree>
    <p:extLst>
      <p:ext uri="{BB962C8B-B14F-4D97-AF65-F5344CB8AC3E}">
        <p14:creationId xmlns:p14="http://schemas.microsoft.com/office/powerpoint/2010/main" val="173165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it can be a delicate subject, you may find it’s best to use one of the following conversation starters from mentalhealth.gov. They are a great starting point as they are a simple comment followed by a question. They aren’t accusatory or confrontational, which could make a person withdraw more. They allow you to express your concern and offer help without making the person feel pressured.</a:t>
            </a:r>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23</a:t>
            </a:fld>
            <a:endParaRPr lang="en-US"/>
          </a:p>
        </p:txBody>
      </p:sp>
    </p:spTree>
    <p:extLst>
      <p:ext uri="{BB962C8B-B14F-4D97-AF65-F5344CB8AC3E}">
        <p14:creationId xmlns:p14="http://schemas.microsoft.com/office/powerpoint/2010/main" val="1545604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going to briefly discuss</a:t>
            </a:r>
            <a:r>
              <a:rPr lang="en-US" baseline="0" dirty="0" smtClean="0"/>
              <a:t> suicide. It is a difficult subject as many people have been personally impacted by it. If at any time you feel the need to leave the room, please do so and someone will come check on you.</a:t>
            </a:r>
          </a:p>
          <a:p>
            <a:endParaRPr lang="en-US" dirty="0" smtClean="0"/>
          </a:p>
          <a:p>
            <a:r>
              <a:rPr lang="en-US" dirty="0" smtClean="0"/>
              <a:t>It </a:t>
            </a:r>
            <a:r>
              <a:rPr lang="en-US" dirty="0" smtClean="0"/>
              <a:t>can be hard to talk about suicide, but you may find yourself in a situation where you are concerned</a:t>
            </a:r>
            <a:r>
              <a:rPr lang="en-US" baseline="0" dirty="0" smtClean="0"/>
              <a:t> that a person may be suicidal. Here are some tips on asking that potentially life-saving question.</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24</a:t>
            </a:fld>
            <a:endParaRPr lang="en-US"/>
          </a:p>
        </p:txBody>
      </p:sp>
    </p:spTree>
    <p:extLst>
      <p:ext uri="{BB962C8B-B14F-4D97-AF65-F5344CB8AC3E}">
        <p14:creationId xmlns:p14="http://schemas.microsoft.com/office/powerpoint/2010/main" val="287971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all signs SERIOUSLY, even if it seems like someone is being sarcastic,</a:t>
            </a:r>
            <a:r>
              <a:rPr lang="en-US" baseline="0" dirty="0" smtClean="0"/>
              <a:t> it’s better to check and make sure </a:t>
            </a:r>
            <a:r>
              <a:rPr lang="en-US" baseline="0" dirty="0" smtClean="0"/>
              <a:t>than </a:t>
            </a:r>
            <a:r>
              <a:rPr lang="en-US" baseline="0" dirty="0" smtClean="0"/>
              <a:t>assume.</a:t>
            </a:r>
          </a:p>
          <a:p>
            <a:endParaRPr lang="en-US" dirty="0" smtClean="0"/>
          </a:p>
          <a:p>
            <a:r>
              <a:rPr lang="en-US" dirty="0" smtClean="0"/>
              <a:t>A change in status can include</a:t>
            </a:r>
            <a:r>
              <a:rPr lang="en-US" baseline="0" dirty="0" smtClean="0"/>
              <a:t> a move, a divorce, selling land or livestock, a child getting expelled, etc.</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25</a:t>
            </a:fld>
            <a:endParaRPr lang="en-US"/>
          </a:p>
        </p:txBody>
      </p:sp>
    </p:spTree>
    <p:extLst>
      <p:ext uri="{BB962C8B-B14F-4D97-AF65-F5344CB8AC3E}">
        <p14:creationId xmlns:p14="http://schemas.microsoft.com/office/powerpoint/2010/main" val="4135040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WAIT:</a:t>
            </a:r>
          </a:p>
          <a:p>
            <a:r>
              <a:rPr lang="en-US" dirty="0" smtClean="0"/>
              <a:t>Among people who nearly died in a suicide attempt, 24% said less that 5 minutes elapsed between deciding on suicide and making the attempt</a:t>
            </a:r>
          </a:p>
          <a:p>
            <a:r>
              <a:rPr lang="en-US" dirty="0" smtClean="0"/>
              <a:t>Another 47% said under an hour</a:t>
            </a:r>
          </a:p>
          <a:p>
            <a:r>
              <a:rPr lang="en-US" dirty="0" smtClean="0"/>
              <a:t>Only 13% said one day or more</a:t>
            </a:r>
          </a:p>
          <a:p>
            <a:endParaRPr lang="en-US" dirty="0" smtClean="0"/>
          </a:p>
          <a:p>
            <a:r>
              <a:rPr lang="en-US" dirty="0" smtClean="0"/>
              <a:t>You </a:t>
            </a:r>
            <a:r>
              <a:rPr lang="en-US" dirty="0" smtClean="0"/>
              <a:t>may have to ask again, if you don’t believe their answer.  Ask gently and with empathy.  Tell them you care and want to help them get help.</a:t>
            </a:r>
          </a:p>
          <a:p>
            <a:r>
              <a:rPr lang="en-US" dirty="0" smtClean="0"/>
              <a:t>How NOT to ask: “You aren’t suicidal, are you?” “You wouldn’t do anything stupid, would</a:t>
            </a:r>
            <a:r>
              <a:rPr lang="en-US" baseline="0" dirty="0" smtClean="0"/>
              <a:t> you?”</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26</a:t>
            </a:fld>
            <a:endParaRPr lang="en-US"/>
          </a:p>
        </p:txBody>
      </p:sp>
    </p:spTree>
    <p:extLst>
      <p:ext uri="{BB962C8B-B14F-4D97-AF65-F5344CB8AC3E}">
        <p14:creationId xmlns:p14="http://schemas.microsoft.com/office/powerpoint/2010/main" val="3376623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a:t>
            </a:r>
            <a:r>
              <a:rPr lang="en-US" baseline="0" dirty="0" smtClean="0"/>
              <a:t> the question is scary enough, but then there’s the, “oh crap” moment. If a person tells you they are suicidal, they should not be left alone. The National Suicide Prevention Lifeline and the Crisis Text line are available not just for suicidal individuals but for those assisting them as well. </a:t>
            </a:r>
          </a:p>
          <a:p>
            <a:endParaRPr lang="en-US" dirty="0" smtClean="0"/>
          </a:p>
          <a:p>
            <a:r>
              <a:rPr lang="en-US" dirty="0" smtClean="0"/>
              <a:t>You </a:t>
            </a:r>
            <a:r>
              <a:rPr lang="en-US" dirty="0" smtClean="0"/>
              <a:t>can find</a:t>
            </a:r>
            <a:r>
              <a:rPr lang="en-US" baseline="0" dirty="0" smtClean="0"/>
              <a:t> the number of your local crisis team here: https://</a:t>
            </a:r>
            <a:r>
              <a:rPr lang="en-US" baseline="0" dirty="0" smtClean="0"/>
              <a:t>mn.gov/dhs/people-we-serve/people-with-disabilities/health-care/adult-mental-health/resources/crisis-contacts.jsp</a:t>
            </a:r>
          </a:p>
          <a:p>
            <a:endParaRPr lang="en-US" baseline="0" dirty="0" smtClean="0"/>
          </a:p>
          <a:p>
            <a:r>
              <a:rPr lang="en-US" baseline="0" dirty="0" smtClean="0"/>
              <a:t>[Encourage participants to add numbers to their cell phones]</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27</a:t>
            </a:fld>
            <a:endParaRPr lang="en-US"/>
          </a:p>
        </p:txBody>
      </p:sp>
    </p:spTree>
    <p:extLst>
      <p:ext uri="{BB962C8B-B14F-4D97-AF65-F5344CB8AC3E}">
        <p14:creationId xmlns:p14="http://schemas.microsoft.com/office/powerpoint/2010/main" val="144617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think about all of these things, we need to remember to adjust our own oxygen mask.</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28</a:t>
            </a:fld>
            <a:endParaRPr lang="en-US"/>
          </a:p>
        </p:txBody>
      </p:sp>
    </p:spTree>
    <p:extLst>
      <p:ext uri="{BB962C8B-B14F-4D97-AF65-F5344CB8AC3E}">
        <p14:creationId xmlns:p14="http://schemas.microsoft.com/office/powerpoint/2010/main" val="64411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 can be easy to want</a:t>
            </a:r>
            <a:r>
              <a:rPr lang="en-US" baseline="0" dirty="0"/>
              <a:t> to rush in and help others, but we need to remember to take care of ourselves first. You can’t pour from an empty cup.  </a:t>
            </a:r>
          </a:p>
          <a:p>
            <a:pPr marL="174708" indent="-174708">
              <a:buFont typeface="Arial" panose="020B0604020202020204" pitchFamily="34" charset="0"/>
              <a:buChar char="•"/>
            </a:pPr>
            <a:r>
              <a:rPr lang="en-US" baseline="0" dirty="0" smtClean="0"/>
              <a:t>We can’t give 100% of ourselves if we aren’t at 100%</a:t>
            </a:r>
            <a:endParaRPr lang="en-US" baseline="0" dirty="0"/>
          </a:p>
          <a:p>
            <a:pPr marL="174708" indent="-174708">
              <a:buFont typeface="Arial" panose="020B0604020202020204" pitchFamily="34" charset="0"/>
              <a:buChar char="•"/>
            </a:pPr>
            <a:r>
              <a:rPr lang="en-US" baseline="0" dirty="0"/>
              <a:t>Find ways to take care of your </a:t>
            </a:r>
            <a:r>
              <a:rPr lang="en-US" baseline="0" dirty="0" smtClean="0"/>
              <a:t>physical, mental, and emotional well-being.</a:t>
            </a:r>
            <a:endParaRPr lang="en-US" dirty="0"/>
          </a:p>
        </p:txBody>
      </p:sp>
      <p:sp>
        <p:nvSpPr>
          <p:cNvPr id="4" name="Footer Placeholder 3"/>
          <p:cNvSpPr>
            <a:spLocks noGrp="1"/>
          </p:cNvSpPr>
          <p:nvPr>
            <p:ph type="ftr" sz="quarter" idx="10"/>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29</a:t>
            </a:fld>
            <a:endParaRPr lang="en-US"/>
          </a:p>
        </p:txBody>
      </p:sp>
    </p:spTree>
    <p:extLst>
      <p:ext uri="{BB962C8B-B14F-4D97-AF65-F5344CB8AC3E}">
        <p14:creationId xmlns:p14="http://schemas.microsoft.com/office/powerpoint/2010/main" val="339195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legged stool of well-being: the legs are physical, mental, emotional well-being. The seat</a:t>
            </a:r>
            <a:r>
              <a:rPr lang="en-US" baseline="0" dirty="0" smtClean="0"/>
              <a:t> represents your overall well-being and ability to support your “</a:t>
            </a:r>
            <a:r>
              <a:rPr lang="en-US" baseline="0" dirty="0" smtClean="0"/>
              <a:t>load” (work, family, other responsibilities).  </a:t>
            </a:r>
            <a:r>
              <a:rPr lang="en-US" baseline="0" dirty="0" smtClean="0"/>
              <a:t>If you ignore one leg, you may still be upright, but can’t support your full </a:t>
            </a:r>
            <a:r>
              <a:rPr lang="en-US" baseline="0" dirty="0" smtClean="0"/>
              <a:t>load </a:t>
            </a:r>
            <a:r>
              <a:rPr lang="en-US" baseline="0" dirty="0" err="1" smtClean="0"/>
              <a:t>confortably</a:t>
            </a:r>
            <a:r>
              <a:rPr lang="en-US" baseline="0" dirty="0" smtClean="0"/>
              <a:t>.</a:t>
            </a:r>
            <a:endParaRPr lang="en-US" baseline="0" dirty="0" smtClean="0"/>
          </a:p>
          <a:p>
            <a:endParaRPr lang="en-US" baseline="0" dirty="0" smtClean="0"/>
          </a:p>
          <a:p>
            <a:r>
              <a:rPr lang="en-US" baseline="0" dirty="0" smtClean="0"/>
              <a:t>Mental vs. emotional health: </a:t>
            </a:r>
            <a:r>
              <a:rPr lang="en-US" dirty="0" smtClean="0"/>
              <a:t>A </a:t>
            </a:r>
            <a:r>
              <a:rPr lang="en-US" dirty="0"/>
              <a:t>good way to think about mental and emotional health is like a tag team. Mental health refers to your ability to process information. Emotional health, on the other hand, refers to your ability to express feelings which are based upon the information you have processed. So, if your cognitive function is hindered by depression or anxiety, for example, you may struggle with accurately identifying a situation. This can then trigger inappropriate responses because those responses are based upon inaccurate thoughts</a:t>
            </a:r>
            <a:r>
              <a:rPr lang="en-US" dirty="0" smtClean="0"/>
              <a:t>.</a:t>
            </a:r>
            <a:endParaRPr lang="en-US" dirty="0"/>
          </a:p>
        </p:txBody>
      </p:sp>
      <p:sp>
        <p:nvSpPr>
          <p:cNvPr id="4" name="Footer Placeholder 3"/>
          <p:cNvSpPr>
            <a:spLocks noGrp="1"/>
          </p:cNvSpPr>
          <p:nvPr>
            <p:ph type="ftr" sz="quarter" idx="4"/>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5"/>
          </p:nvPr>
        </p:nvSpPr>
        <p:spPr/>
        <p:txBody>
          <a:bodyPr/>
          <a:lstStyle/>
          <a:p>
            <a:fld id="{E690C9DF-8D77-EA44-815B-686F23B550DC}" type="slidenum">
              <a:rPr lang="en-US" smtClean="0"/>
              <a:pPr/>
              <a:t>3</a:t>
            </a:fld>
            <a:endParaRPr lang="en-US"/>
          </a:p>
        </p:txBody>
      </p:sp>
    </p:spTree>
    <p:extLst>
      <p:ext uri="{BB962C8B-B14F-4D97-AF65-F5344CB8AC3E}">
        <p14:creationId xmlns:p14="http://schemas.microsoft.com/office/powerpoint/2010/main" val="344655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the three-legged </a:t>
            </a:r>
            <a:r>
              <a:rPr lang="en-US" dirty="0" smtClean="0"/>
              <a:t>stool:</a:t>
            </a:r>
            <a:r>
              <a:rPr lang="en-US" baseline="0" dirty="0" smtClean="0"/>
              <a:t> no single strategy is going to work for every situation. Find several strategies that you can keep in your “toolbox” to use.</a:t>
            </a:r>
          </a:p>
          <a:p>
            <a:endParaRPr lang="en-US" baseline="0" dirty="0" smtClean="0"/>
          </a:p>
          <a:p>
            <a:r>
              <a:rPr lang="en-US" baseline="0" dirty="0" smtClean="0"/>
              <a:t>Discuss each strategy and give examples.</a:t>
            </a:r>
          </a:p>
          <a:p>
            <a:pPr marL="171450" indent="-171450">
              <a:buFont typeface="Arial" panose="020B0604020202020204" pitchFamily="34" charset="0"/>
              <a:buChar char="•"/>
            </a:pPr>
            <a:r>
              <a:rPr lang="en-US" baseline="0" dirty="0" smtClean="0"/>
              <a:t>Box breathing: inhale for 4 seconds, hold for 4 seconds, exhale for 4 seconds, rest for 4 seconds. Repeat 2-3 times.</a:t>
            </a:r>
          </a:p>
          <a:p>
            <a:pPr marL="171450" indent="-171450">
              <a:buFont typeface="Arial" panose="020B0604020202020204" pitchFamily="34" charset="0"/>
              <a:buChar char="•"/>
            </a:pPr>
            <a:r>
              <a:rPr lang="en-US" baseline="0" dirty="0" smtClean="0"/>
              <a:t>Meditation/Reflection: apps, videos on YouTube, journaling, Gratitude Challenge, Five Good Things</a:t>
            </a:r>
          </a:p>
          <a:p>
            <a:pPr marL="171450" indent="-171450">
              <a:buFont typeface="Arial" panose="020B0604020202020204" pitchFamily="34" charset="0"/>
              <a:buChar char="•"/>
            </a:pPr>
            <a:r>
              <a:rPr lang="en-US" baseline="0" dirty="0" smtClean="0"/>
              <a:t>Positive self-talk: if you wouldn’t speak to a friend this way, you shouldn’t speak to yourself this way</a:t>
            </a:r>
          </a:p>
          <a:p>
            <a:pPr marL="171450" indent="-171450">
              <a:buFont typeface="Arial" panose="020B0604020202020204" pitchFamily="34" charset="0"/>
              <a:buChar char="•"/>
            </a:pPr>
            <a:r>
              <a:rPr lang="en-US" baseline="0" dirty="0" smtClean="0"/>
              <a:t>Physical activity: something OUTSIDE OF WORK that is strictly for yourself: exercise, walking the dog, playing with the kids/grandkids</a:t>
            </a:r>
          </a:p>
          <a:p>
            <a:pPr marL="171450" indent="-171450">
              <a:buFont typeface="Arial" panose="020B0604020202020204" pitchFamily="34" charset="0"/>
              <a:buChar char="•"/>
            </a:pPr>
            <a:r>
              <a:rPr lang="en-US" baseline="0" dirty="0" smtClean="0"/>
              <a:t>Hobbies: something that allows you to enjoy other interests! Sports, hunting, fishing, cooking, reading, crafting</a:t>
            </a:r>
          </a:p>
          <a:p>
            <a:pPr marL="171450" indent="-171450">
              <a:buFont typeface="Arial" panose="020B0604020202020204" pitchFamily="34" charset="0"/>
              <a:buChar char="•"/>
            </a:pPr>
            <a:r>
              <a:rPr lang="en-US" baseline="0" dirty="0" smtClean="0"/>
              <a:t>Connecting with our social network will reduce isolation and positively impacts our emotional health</a:t>
            </a:r>
          </a:p>
          <a:p>
            <a:pPr marL="171450" indent="-171450">
              <a:buFont typeface="Arial" panose="020B0604020202020204" pitchFamily="34" charset="0"/>
              <a:buChar char="•"/>
            </a:pPr>
            <a:r>
              <a:rPr lang="en-US" baseline="0" dirty="0" smtClean="0"/>
              <a:t>Mental health professionals are for EVERYONE; if you are concerned about cost, there are some options for MN farmers</a:t>
            </a:r>
            <a:endParaRPr lang="en-US" dirty="0"/>
          </a:p>
        </p:txBody>
      </p:sp>
      <p:sp>
        <p:nvSpPr>
          <p:cNvPr id="4" name="Footer Placeholder 3"/>
          <p:cNvSpPr>
            <a:spLocks noGrp="1"/>
          </p:cNvSpPr>
          <p:nvPr>
            <p:ph type="ftr" sz="quarter" idx="4"/>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5"/>
          </p:nvPr>
        </p:nvSpPr>
        <p:spPr/>
        <p:txBody>
          <a:bodyPr/>
          <a:lstStyle/>
          <a:p>
            <a:fld id="{E690C9DF-8D77-EA44-815B-686F23B550DC}" type="slidenum">
              <a:rPr lang="en-US" smtClean="0"/>
              <a:pPr/>
              <a:t>30</a:t>
            </a:fld>
            <a:endParaRPr lang="en-US"/>
          </a:p>
        </p:txBody>
      </p:sp>
    </p:spTree>
    <p:extLst>
      <p:ext uri="{BB962C8B-B14F-4D97-AF65-F5344CB8AC3E}">
        <p14:creationId xmlns:p14="http://schemas.microsoft.com/office/powerpoint/2010/main" val="2164066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MDA brochure, Farm &amp;</a:t>
            </a:r>
            <a:r>
              <a:rPr lang="en-US" baseline="0" dirty="0" smtClean="0"/>
              <a:t> Ranch helpline, Extension Rural Stress webpage, if local partners are there allow them to share about their resources (faith community, county health &amp; human services, etc.)</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31</a:t>
            </a:fld>
            <a:endParaRPr lang="en-US"/>
          </a:p>
        </p:txBody>
      </p:sp>
    </p:spTree>
    <p:extLst>
      <p:ext uri="{BB962C8B-B14F-4D97-AF65-F5344CB8AC3E}">
        <p14:creationId xmlns:p14="http://schemas.microsoft.com/office/powerpoint/2010/main" val="885586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MDA brochures available]</a:t>
            </a:r>
          </a:p>
          <a:p>
            <a:r>
              <a:rPr lang="en-US" dirty="0" smtClean="0"/>
              <a:t>The Extension website a webpage full of great resources for coping with stress</a:t>
            </a:r>
            <a:r>
              <a:rPr lang="en-US" baseline="0" dirty="0" smtClean="0"/>
              <a:t> from all our centers; you can find information about free farm financial counseling, mental health, supporting youth, and family financial management.</a:t>
            </a:r>
          </a:p>
          <a:p>
            <a:r>
              <a:rPr lang="en-US" baseline="0" dirty="0" smtClean="0"/>
              <a:t>The farm stress webpage is from the MN </a:t>
            </a:r>
            <a:r>
              <a:rPr lang="en-US" baseline="0" dirty="0" err="1" smtClean="0"/>
              <a:t>Dept</a:t>
            </a:r>
            <a:r>
              <a:rPr lang="en-US" baseline="0" dirty="0" smtClean="0"/>
              <a:t> of Ag and features resources from many organizations.</a:t>
            </a:r>
            <a:endParaRPr lang="en-US" dirty="0" smtClean="0"/>
          </a:p>
          <a:p>
            <a:r>
              <a:rPr lang="en-US" dirty="0" smtClean="0"/>
              <a:t>Monica and Ted are available to meet with farmers,</a:t>
            </a:r>
            <a:r>
              <a:rPr lang="en-US" baseline="0" dirty="0" smtClean="0"/>
              <a:t> there is no cost and no paperwork; they are paid for by the State of Minnesota.</a:t>
            </a:r>
          </a:p>
          <a:p>
            <a:r>
              <a:rPr lang="en-US" baseline="0" dirty="0" smtClean="0"/>
              <a:t>The helpline is available for free, confidential, 24/7 help.</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32</a:t>
            </a:fld>
            <a:endParaRPr lang="en-US"/>
          </a:p>
        </p:txBody>
      </p:sp>
    </p:spTree>
    <p:extLst>
      <p:ext uri="{BB962C8B-B14F-4D97-AF65-F5344CB8AC3E}">
        <p14:creationId xmlns:p14="http://schemas.microsoft.com/office/powerpoint/2010/main" val="233437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covered a tough subject today; I hope you are</a:t>
            </a:r>
            <a:r>
              <a:rPr lang="en-US" baseline="0" dirty="0" smtClean="0"/>
              <a:t> able to take some of what you learned and apply to your life.</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33</a:t>
            </a:fld>
            <a:endParaRPr lang="en-US"/>
          </a:p>
        </p:txBody>
      </p:sp>
    </p:spTree>
    <p:extLst>
      <p:ext uri="{BB962C8B-B14F-4D97-AF65-F5344CB8AC3E}">
        <p14:creationId xmlns:p14="http://schemas.microsoft.com/office/powerpoint/2010/main" val="2968053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available to you or anyone that would like to talk.</a:t>
            </a:r>
            <a:endParaRPr lang="en-US" dirty="0"/>
          </a:p>
        </p:txBody>
      </p:sp>
      <p:sp>
        <p:nvSpPr>
          <p:cNvPr id="4" name="Footer Placeholder 3"/>
          <p:cNvSpPr>
            <a:spLocks noGrp="1"/>
          </p:cNvSpPr>
          <p:nvPr>
            <p:ph type="ftr" sz="quarter" idx="10"/>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34</a:t>
            </a:fld>
            <a:endParaRPr lang="en-US"/>
          </a:p>
        </p:txBody>
      </p:sp>
    </p:spTree>
    <p:extLst>
      <p:ext uri="{BB962C8B-B14F-4D97-AF65-F5344CB8AC3E}">
        <p14:creationId xmlns:p14="http://schemas.microsoft.com/office/powerpoint/2010/main" val="303251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200" b="0" i="0" u="none" strike="noStrike" cap="none" dirty="0" smtClean="0">
                <a:solidFill>
                  <a:srgbClr val="000000"/>
                </a:solidFill>
                <a:effectLst/>
                <a:latin typeface="Arial"/>
                <a:ea typeface="Arial"/>
                <a:cs typeface="Arial"/>
                <a:sym typeface="Arial"/>
              </a:rPr>
              <a:t>The following</a:t>
            </a:r>
            <a:r>
              <a:rPr lang="en-US" sz="1200" b="0" i="0" u="none" strike="noStrike" cap="none" baseline="0" dirty="0" smtClean="0">
                <a:solidFill>
                  <a:srgbClr val="000000"/>
                </a:solidFill>
                <a:effectLst/>
                <a:latin typeface="Arial"/>
                <a:ea typeface="Arial"/>
                <a:cs typeface="Arial"/>
                <a:sym typeface="Arial"/>
              </a:rPr>
              <a:t> three slides were prepared with the help of Cari Michaels, Extension Educator with the Children, Youth, and Family Consortium.  This first slide represents the old narrative that surrounded mental health and mental illness. As you can see, a lot of these points are tied to the stigma we see today. </a:t>
            </a:r>
            <a:endParaRPr lang="en-US" sz="1200" b="0" i="0" u="none" strike="noStrike" cap="none" dirty="0" smtClean="0">
              <a:solidFill>
                <a:srgbClr val="000000"/>
              </a:solidFill>
              <a:effectLst/>
              <a:latin typeface="Arial"/>
              <a:ea typeface="Arial"/>
              <a:cs typeface="Arial"/>
              <a:sym typeface="Arial"/>
            </a:endParaRPr>
          </a:p>
          <a:p>
            <a:pPr marL="0" indent="0">
              <a:buNone/>
            </a:pPr>
            <a:endParaRPr lang="en-US" sz="1200" b="0" i="0" u="none" strike="noStrike" cap="none" dirty="0" smtClean="0">
              <a:solidFill>
                <a:srgbClr val="000000"/>
              </a:solidFill>
              <a:effectLst/>
              <a:latin typeface="Arial"/>
              <a:ea typeface="Arial"/>
              <a:cs typeface="Arial"/>
              <a:sym typeface="Arial"/>
            </a:endParaRPr>
          </a:p>
          <a:p>
            <a:pPr marL="0" indent="0">
              <a:buNone/>
            </a:pPr>
            <a:endParaRPr lang="en-US" sz="1200" b="0" i="0" u="none" strike="noStrike" cap="none" dirty="0" smtClean="0">
              <a:solidFill>
                <a:srgbClr val="000000"/>
              </a:solidFill>
              <a:effectLst/>
              <a:latin typeface="Arial"/>
              <a:ea typeface="Arial"/>
              <a:cs typeface="Arial"/>
              <a:sym typeface="Arial"/>
            </a:endParaRPr>
          </a:p>
          <a:p>
            <a:pPr marL="0" indent="0">
              <a:buNone/>
            </a:pPr>
            <a:endParaRPr lang="en-US" sz="1200" b="0" i="0" u="none" strike="noStrike" cap="none" dirty="0" smtClean="0">
              <a:solidFill>
                <a:srgbClr val="000000"/>
              </a:solidFill>
              <a:effectLst/>
              <a:latin typeface="Arial"/>
              <a:ea typeface="Arial"/>
              <a:cs typeface="Arial"/>
              <a:sym typeface="Arial"/>
            </a:endParaRPr>
          </a:p>
          <a:p>
            <a:pPr marL="0" indent="0">
              <a:buNone/>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dirty="0" smtClean="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t>© 2010 Regents of the University of Minnesota.  All rights reserved.</a:t>
            </a:r>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409CB1-D5E6-40BD-A980-96D29D1DD662}"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Tree>
    <p:extLst>
      <p:ext uri="{BB962C8B-B14F-4D97-AF65-F5344CB8AC3E}">
        <p14:creationId xmlns:p14="http://schemas.microsoft.com/office/powerpoint/2010/main" val="210633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 we have learned more about our brains, the narrative of mental</a:t>
            </a:r>
            <a:r>
              <a:rPr lang="en-US" sz="1200" baseline="0" dirty="0" smtClean="0"/>
              <a:t> health and mental illness has shifted. Our brains are built over a lifetime of experiences, and many, many factors can impact our mental health, both positively and negatively. The interconnectedness of mental health to our areas of health ties back to the three-legged stool example I shared at the beginning. </a:t>
            </a:r>
            <a:endParaRPr lang="en-US" sz="8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dirty="0" smtClean="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t>© 2010 Regents of the University of Minnesota.  All rights reserved.</a:t>
            </a:r>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409CB1-D5E6-40BD-A980-96D29D1DD662}"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Tree>
    <p:extLst>
      <p:ext uri="{BB962C8B-B14F-4D97-AF65-F5344CB8AC3E}">
        <p14:creationId xmlns:p14="http://schemas.microsoft.com/office/powerpoint/2010/main" val="152226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Dual Continuum Model of </a:t>
            </a:r>
            <a:r>
              <a:rPr lang="en-US" dirty="0" smtClean="0"/>
              <a:t>Mental</a:t>
            </a:r>
            <a:r>
              <a:rPr lang="en-US" baseline="0" dirty="0" smtClean="0"/>
              <a:t> Health</a:t>
            </a:r>
            <a:r>
              <a:rPr lang="en-US" dirty="0" smtClean="0"/>
              <a:t> presents </a:t>
            </a:r>
            <a:r>
              <a:rPr lang="en-US" dirty="0" smtClean="0"/>
              <a:t>a way for us to look at </a:t>
            </a:r>
            <a:r>
              <a:rPr lang="en-US" dirty="0" smtClean="0"/>
              <a:t>mental health</a:t>
            </a:r>
            <a:r>
              <a:rPr lang="en-US" baseline="0" dirty="0" smtClean="0"/>
              <a:t> </a:t>
            </a:r>
            <a:r>
              <a:rPr lang="en-US" baseline="0" dirty="0" smtClean="0"/>
              <a:t>within this changing </a:t>
            </a:r>
            <a:r>
              <a:rPr lang="en-US" baseline="0" dirty="0" smtClean="0"/>
              <a:t>narrative.</a:t>
            </a:r>
            <a:endParaRPr lang="en-US" dirty="0" smtClean="0"/>
          </a:p>
          <a:p>
            <a:r>
              <a:rPr lang="en-US" dirty="0" smtClean="0"/>
              <a:t>We used</a:t>
            </a:r>
            <a:r>
              <a:rPr lang="en-US" baseline="0" dirty="0" smtClean="0"/>
              <a:t> to think of </a:t>
            </a:r>
            <a:r>
              <a:rPr lang="en-US" baseline="0" dirty="0" smtClean="0"/>
              <a:t>mental health and mental illness as </a:t>
            </a:r>
            <a:r>
              <a:rPr lang="en-US" baseline="0" dirty="0" smtClean="0"/>
              <a:t>the same </a:t>
            </a:r>
            <a:r>
              <a:rPr lang="en-US" baseline="0" dirty="0" smtClean="0"/>
              <a:t>thing, and then almost as opposites. </a:t>
            </a:r>
            <a:r>
              <a:rPr lang="en-US" dirty="0" smtClean="0"/>
              <a:t>We </a:t>
            </a:r>
            <a:r>
              <a:rPr lang="en-US" dirty="0" smtClean="0"/>
              <a:t>now</a:t>
            </a:r>
            <a:r>
              <a:rPr lang="en-US" baseline="0" dirty="0" smtClean="0"/>
              <a:t> separate </a:t>
            </a:r>
            <a:r>
              <a:rPr lang="en-US" baseline="0" dirty="0" smtClean="0"/>
              <a:t>them and </a:t>
            </a:r>
            <a:r>
              <a:rPr lang="en-US" baseline="0" dirty="0" smtClean="0"/>
              <a:t>realize that they are on 2 different </a:t>
            </a:r>
            <a:r>
              <a:rPr lang="en-US" baseline="0" dirty="0" smtClean="0"/>
              <a:t>spectra, but they intersect.</a:t>
            </a:r>
            <a:endParaRPr lang="en-US" baseline="0" dirty="0" smtClean="0"/>
          </a:p>
          <a:p>
            <a:pPr marL="0" indent="0">
              <a:buFontTx/>
              <a:buNone/>
            </a:pPr>
            <a:r>
              <a:rPr lang="en-US" baseline="0" dirty="0" smtClean="0"/>
              <a:t>[Explain </a:t>
            </a:r>
            <a:r>
              <a:rPr lang="en-US" baseline="0" dirty="0" smtClean="0"/>
              <a:t>spectra and quadrants</a:t>
            </a:r>
            <a:r>
              <a:rPr lang="en-US" baseline="0" dirty="0" smtClean="0"/>
              <a:t>.]</a:t>
            </a:r>
            <a:endParaRPr lang="en-US" baseline="0" dirty="0" smtClean="0"/>
          </a:p>
          <a:p>
            <a:pPr marL="0" indent="0">
              <a:buFontTx/>
              <a:buNone/>
            </a:pPr>
            <a:r>
              <a:rPr lang="en-US" baseline="0" dirty="0" smtClean="0"/>
              <a:t>This reminds </a:t>
            </a:r>
            <a:r>
              <a:rPr lang="en-US" baseline="0" dirty="0" smtClean="0"/>
              <a:t>us that a person can experience </a:t>
            </a:r>
            <a:r>
              <a:rPr lang="en-US" b="1" i="1" baseline="0" dirty="0" smtClean="0"/>
              <a:t>significant struggle without illness </a:t>
            </a:r>
            <a:r>
              <a:rPr lang="en-US" baseline="0" dirty="0" smtClean="0"/>
              <a:t>(quadrant 2) OR </a:t>
            </a:r>
            <a:r>
              <a:rPr lang="en-US" b="1" i="1" baseline="0" dirty="0" smtClean="0"/>
              <a:t>good mental health with illness </a:t>
            </a:r>
            <a:r>
              <a:rPr lang="en-US" baseline="0" dirty="0" smtClean="0"/>
              <a:t>(quadrant 4</a:t>
            </a:r>
            <a:r>
              <a:rPr lang="en-US" baseline="0" dirty="0" smtClean="0"/>
              <a:t>).</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t>© 2010 Regents of the University of Minnesota.  All rights reserved.</a:t>
            </a:r>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409CB1-D5E6-40BD-A980-96D29D1DD662}" type="slidenum">
              <a:rPr kumimoji="0" lang="en-US" sz="1200" b="0" i="0" u="none" strike="noStrike" kern="1200" cap="none" spc="0" normalizeH="0" baseline="0" noProof="0" smtClean="0">
                <a:ln>
                  <a:noFill/>
                </a:ln>
                <a:solidFill>
                  <a:prstClr val="black"/>
                </a:solidFill>
                <a:effectLst/>
                <a:uLnTx/>
                <a:uFillTx/>
                <a:latin typeface="Arial" pitchFamily="34" charset="0"/>
                <a:ea typeface="Geneva" pitchFamily="1"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Geneva" pitchFamily="1" charset="0"/>
            </a:endParaRPr>
          </a:p>
        </p:txBody>
      </p:sp>
    </p:spTree>
    <p:extLst>
      <p:ext uri="{BB962C8B-B14F-4D97-AF65-F5344CB8AC3E}">
        <p14:creationId xmlns:p14="http://schemas.microsoft.com/office/powerpoint/2010/main" val="122332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take a brief</a:t>
            </a:r>
            <a:r>
              <a:rPr lang="en-US" baseline="0" dirty="0" smtClean="0"/>
              <a:t> look at the nature of farmer stress and what impacts it</a:t>
            </a:r>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7</a:t>
            </a:fld>
            <a:endParaRPr lang="en-US"/>
          </a:p>
        </p:txBody>
      </p:sp>
    </p:spTree>
    <p:extLst>
      <p:ext uri="{BB962C8B-B14F-4D97-AF65-F5344CB8AC3E}">
        <p14:creationId xmlns:p14="http://schemas.microsoft.com/office/powerpoint/2010/main" val="141185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factors </a:t>
            </a:r>
            <a:r>
              <a:rPr lang="en-US" dirty="0" smtClean="0"/>
              <a:t>compound,</a:t>
            </a:r>
            <a:r>
              <a:rPr lang="en-US" baseline="0" dirty="0" smtClean="0"/>
              <a:t> the added pressure of another stressor can be the proverbial “straw that broke the camel’s back.” A</a:t>
            </a:r>
            <a:r>
              <a:rPr lang="en-US" dirty="0" smtClean="0"/>
              <a:t> </a:t>
            </a:r>
            <a:r>
              <a:rPr lang="en-US" dirty="0"/>
              <a:t>lot of these stressors are outside of the farmer’s </a:t>
            </a:r>
            <a:r>
              <a:rPr lang="en-US" dirty="0" smtClean="0"/>
              <a:t>control which can increase the stress </a:t>
            </a:r>
            <a:r>
              <a:rPr lang="en-US" dirty="0" smtClean="0"/>
              <a:t>further.</a:t>
            </a:r>
          </a:p>
          <a:p>
            <a:r>
              <a:rPr lang="en-US" dirty="0" smtClean="0"/>
              <a:t>[Include</a:t>
            </a:r>
            <a:r>
              <a:rPr lang="en-US" baseline="0" dirty="0" smtClean="0"/>
              <a:t> stories where applicable: barn roof collapses, injuries/fatalities, etc.]</a:t>
            </a:r>
          </a:p>
          <a:p>
            <a:endParaRPr lang="en-US" baseline="0" dirty="0" smtClean="0"/>
          </a:p>
          <a:p>
            <a:r>
              <a:rPr lang="en-US" baseline="0" dirty="0" smtClean="0"/>
              <a:t>We can look at all of these stressors and see many of them in our own lives, our neighbors’ lives, and other farmers we know or work with. However, there is another piece that always seems to be missing. Even with all of these stressors, farmers still try at all costs to persevere; why is that? </a:t>
            </a:r>
            <a:endParaRPr lang="en-US" dirty="0"/>
          </a:p>
        </p:txBody>
      </p:sp>
      <p:sp>
        <p:nvSpPr>
          <p:cNvPr id="4" name="Footer Placeholder 3"/>
          <p:cNvSpPr>
            <a:spLocks noGrp="1"/>
          </p:cNvSpPr>
          <p:nvPr>
            <p:ph type="ftr" sz="quarter" idx="4"/>
          </p:nvPr>
        </p:nvSpPr>
        <p:spPr/>
        <p:txBody>
          <a:bodyPr/>
          <a:lstStyle/>
          <a:p>
            <a:r>
              <a:rPr lang="en-US"/>
              <a:t>© 2018 Regents of the University of Minnesota. All rights reserved.</a:t>
            </a:r>
            <a:endParaRPr lang="en-US" dirty="0"/>
          </a:p>
        </p:txBody>
      </p:sp>
      <p:sp>
        <p:nvSpPr>
          <p:cNvPr id="5" name="Slide Number Placeholder 4"/>
          <p:cNvSpPr>
            <a:spLocks noGrp="1"/>
          </p:cNvSpPr>
          <p:nvPr>
            <p:ph type="sldNum" sz="quarter" idx="5"/>
          </p:nvPr>
        </p:nvSpPr>
        <p:spPr/>
        <p:txBody>
          <a:bodyPr/>
          <a:lstStyle/>
          <a:p>
            <a:fld id="{E690C9DF-8D77-EA44-815B-686F23B550DC}" type="slidenum">
              <a:rPr lang="en-US" smtClean="0"/>
              <a:pPr/>
              <a:t>8</a:t>
            </a:fld>
            <a:endParaRPr lang="en-US"/>
          </a:p>
        </p:txBody>
      </p:sp>
    </p:spTree>
    <p:extLst>
      <p:ext uri="{BB962C8B-B14F-4D97-AF65-F5344CB8AC3E}">
        <p14:creationId xmlns:p14="http://schemas.microsoft.com/office/powerpoint/2010/main" val="5756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That ambiguous “thing” we can’t put our finger on is what Dr. Michael</a:t>
            </a:r>
            <a:r>
              <a:rPr lang="en-US" baseline="0" dirty="0" smtClean="0"/>
              <a:t> </a:t>
            </a:r>
            <a:r>
              <a:rPr lang="en-US" baseline="0" dirty="0" err="1" smtClean="0"/>
              <a:t>Rosmann</a:t>
            </a:r>
            <a:r>
              <a:rPr lang="en-US" baseline="0" dirty="0" smtClean="0"/>
              <a:t> calls the Agrarian Imperative. </a:t>
            </a:r>
            <a:r>
              <a:rPr lang="en-US" dirty="0" smtClean="0"/>
              <a:t>Dr. </a:t>
            </a:r>
            <a:r>
              <a:rPr lang="en-US" dirty="0" err="1" smtClean="0"/>
              <a:t>Rosmann</a:t>
            </a:r>
            <a:r>
              <a:rPr lang="en-US" baseline="0" dirty="0" smtClean="0"/>
              <a:t> is a farmer and psychologist from Iowa.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[Read quote in full, pause for</a:t>
            </a:r>
            <a:r>
              <a:rPr lang="en-US" baseline="0" dirty="0" smtClean="0"/>
              <a:t> audience to think about words.]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In 2010, Dr. </a:t>
            </a:r>
            <a:r>
              <a:rPr lang="en-US" baseline="0" dirty="0" err="1" smtClean="0"/>
              <a:t>Rosmann</a:t>
            </a:r>
            <a:r>
              <a:rPr lang="en-US" baseline="0" dirty="0" smtClean="0"/>
              <a:t> followed up on this work and cast some additional light on the impacts of the Agrarian Imperative. (next slide)</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2019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fld id="{E690C9DF-8D77-EA44-815B-686F23B550DC}" type="slidenum">
              <a:rPr lang="en-US" smtClean="0"/>
              <a:pPr/>
              <a:t>9</a:t>
            </a:fld>
            <a:endParaRPr lang="en-US"/>
          </a:p>
        </p:txBody>
      </p:sp>
    </p:spTree>
    <p:extLst>
      <p:ext uri="{BB962C8B-B14F-4D97-AF65-F5344CB8AC3E}">
        <p14:creationId xmlns:p14="http://schemas.microsoft.com/office/powerpoint/2010/main" val="2835167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1 l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4" name="Rectangle 4"/>
          <p:cNvSpPr>
            <a:spLocks noGrp="1" noChangeArrowheads="1"/>
          </p:cNvSpPr>
          <p:nvPr>
            <p:ph type="ctrTitle" hasCustomPrompt="1"/>
          </p:nvPr>
        </p:nvSpPr>
        <p:spPr>
          <a:xfrm>
            <a:off x="685800" y="2146301"/>
            <a:ext cx="8026400" cy="728133"/>
          </a:xfrm>
          <a:prstGeom prst="rect">
            <a:avLst/>
          </a:prstGeom>
        </p:spPr>
        <p:txBody>
          <a:bodyPr anchor="t"/>
          <a:lstStyle>
            <a:lvl1pPr algn="l">
              <a:defRPr sz="4400" b="0"/>
            </a:lvl1pPr>
          </a:lstStyle>
          <a:p>
            <a:r>
              <a:rPr lang="en-US" dirty="0" smtClean="0"/>
              <a:t>Click to edit Master title - 1 line</a:t>
            </a:r>
            <a:endParaRPr lang="en-US" dirty="0"/>
          </a:p>
        </p:txBody>
      </p:sp>
      <p:sp>
        <p:nvSpPr>
          <p:cNvPr id="5125" name="Rectangle 5"/>
          <p:cNvSpPr>
            <a:spLocks noGrp="1" noChangeArrowheads="1"/>
          </p:cNvSpPr>
          <p:nvPr>
            <p:ph type="subTitle" idx="1"/>
          </p:nvPr>
        </p:nvSpPr>
        <p:spPr>
          <a:xfrm>
            <a:off x="694267" y="2899831"/>
            <a:ext cx="6400800"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
        <p:nvSpPr>
          <p:cNvPr id="9" name="TextBox 8"/>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4" name="TextBox 13"/>
          <p:cNvSpPr txBox="1"/>
          <p:nvPr/>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
        <p:nvSpPr>
          <p:cNvPr id="7" name="TextBox 6"/>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0" name="TextBox 9"/>
          <p:cNvSpPr txBox="1"/>
          <p:nvPr userDrawn="1"/>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2 Line">
    <p:bg>
      <p:bgPr>
        <a:solidFill>
          <a:srgbClr val="FFFFFF"/>
        </a:solidFill>
        <a:effectLst/>
      </p:bgPr>
    </p:bg>
    <p:spTree>
      <p:nvGrpSpPr>
        <p:cNvPr id="1" name=""/>
        <p:cNvGrpSpPr/>
        <p:nvPr/>
      </p:nvGrpSpPr>
      <p:grpSpPr>
        <a:xfrm>
          <a:off x="0" y="0"/>
          <a:ext cx="0" cy="0"/>
          <a:chOff x="0" y="0"/>
          <a:chExt cx="0" cy="0"/>
        </a:xfrm>
      </p:grpSpPr>
      <p:pic>
        <p:nvPicPr>
          <p:cNvPr id="10" name="Picture 2" descr="Page12"/>
          <p:cNvPicPr>
            <a:picLocks noChangeAspect="1" noChangeArrowheads="1"/>
          </p:cNvPicPr>
          <p:nvPr userDrawn="1"/>
        </p:nvPicPr>
        <p:blipFill>
          <a:blip r:embed="rId2"/>
          <a:stretch>
            <a:fillRect/>
          </a:stretch>
        </p:blipFill>
        <p:spPr bwMode="auto">
          <a:xfrm>
            <a:off x="0" y="-6019"/>
            <a:ext cx="9144000" cy="6858000"/>
          </a:xfrm>
          <a:prstGeom prst="rect">
            <a:avLst/>
          </a:prstGeom>
          <a:noFill/>
        </p:spPr>
      </p:pic>
      <p:sp>
        <p:nvSpPr>
          <p:cNvPr id="5124" name="Rectangle 4"/>
          <p:cNvSpPr>
            <a:spLocks noGrp="1" noChangeArrowheads="1"/>
          </p:cNvSpPr>
          <p:nvPr>
            <p:ph type="ctrTitle" hasCustomPrompt="1"/>
          </p:nvPr>
        </p:nvSpPr>
        <p:spPr>
          <a:xfrm>
            <a:off x="685800" y="2146302"/>
            <a:ext cx="7772400" cy="1350432"/>
          </a:xfrm>
          <a:prstGeom prst="rect">
            <a:avLst/>
          </a:prstGeom>
        </p:spPr>
        <p:txBody>
          <a:bodyPr anchor="t"/>
          <a:lstStyle>
            <a:lvl1pPr marL="0" marR="0" indent="0" algn="l" defTabSz="914400" rtl="0" eaLnBrk="1" fontAlgn="base" latinLnBrk="0" hangingPunct="1">
              <a:lnSpc>
                <a:spcPct val="100000"/>
              </a:lnSpc>
              <a:spcBef>
                <a:spcPct val="0"/>
              </a:spcBef>
              <a:spcAft>
                <a:spcPct val="0"/>
              </a:spcAft>
              <a:tabLst/>
              <a:defRPr sz="4400" b="0" i="0" baseline="0">
                <a:latin typeface="+mj-lt"/>
                <a:cs typeface="Arial"/>
              </a:defRPr>
            </a:lvl1pPr>
          </a:lstStyle>
          <a:p>
            <a:pPr marL="0" marR="0" lvl="0" indent="0" defTabSz="914400" rtl="0" eaLnBrk="1" fontAlgn="base" latinLnBrk="0" hangingPunct="1">
              <a:lnSpc>
                <a:spcPct val="100000"/>
              </a:lnSpc>
              <a:spcBef>
                <a:spcPct val="0"/>
              </a:spcBef>
              <a:spcAft>
                <a:spcPct val="0"/>
              </a:spcAft>
              <a:tabLst/>
              <a:defRPr/>
            </a:pPr>
            <a:r>
              <a:rPr lang="en-US" dirty="0" smtClean="0"/>
              <a:t>Click to edit Master title - Use with two-line title</a:t>
            </a:r>
            <a:endParaRPr kumimoji="0" lang="en-US" sz="4000" b="0" i="0" u="none" strike="noStrike" kern="0" cap="none" spc="0" normalizeH="0" baseline="0" noProof="0" dirty="0">
              <a:ln>
                <a:noFill/>
              </a:ln>
              <a:solidFill>
                <a:schemeClr val="bg1"/>
              </a:solidFill>
              <a:effectLst/>
              <a:uLnTx/>
              <a:uFillTx/>
              <a:latin typeface="+mj-lt"/>
              <a:ea typeface="+mj-ea"/>
              <a:cs typeface="+mj-cs"/>
            </a:endParaRPr>
          </a:p>
        </p:txBody>
      </p:sp>
      <p:sp>
        <p:nvSpPr>
          <p:cNvPr id="5125" name="Rectangle 5"/>
          <p:cNvSpPr>
            <a:spLocks noGrp="1" noChangeArrowheads="1"/>
          </p:cNvSpPr>
          <p:nvPr>
            <p:ph type="subTitle" idx="1"/>
          </p:nvPr>
        </p:nvSpPr>
        <p:spPr>
          <a:xfrm>
            <a:off x="694266" y="3509429"/>
            <a:ext cx="7776633"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
        <p:nvSpPr>
          <p:cNvPr id="9" name="TextBox 8"/>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7" name="TextBox 6"/>
          <p:cNvSpPr txBox="1"/>
          <p:nvPr/>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1" name="TextBox 10"/>
          <p:cNvSpPr txBox="1"/>
          <p:nvPr userDrawn="1"/>
        </p:nvSpPr>
        <p:spPr>
          <a:xfrm>
            <a:off x="7450665" y="6231467"/>
            <a:ext cx="973667" cy="307777"/>
          </a:xfrm>
          <a:prstGeom prst="rect">
            <a:avLst/>
          </a:prstGeom>
          <a:noFill/>
        </p:spPr>
        <p:txBody>
          <a:bodyPr wrap="square" rtlCol="0">
            <a:spAutoFit/>
          </a:bodyPr>
          <a:lstStyle/>
          <a:p>
            <a:pPr algn="r"/>
            <a:fld id="{DCFFB04F-A907-F244-A56D-3D6989C81DAB}" type="slidenum">
              <a:rPr lang="en-US" sz="1400" smtClean="0">
                <a:solidFill>
                  <a:schemeClr val="bg1"/>
                </a:solidFill>
              </a:rPr>
              <a:pPr algn="r"/>
              <a:t>‹#›</a:t>
            </a:fld>
            <a:endParaRPr lang="en-US" sz="1400" dirty="0">
              <a:solidFill>
                <a:schemeClr val="bg1"/>
              </a:solidFill>
            </a:endParaRPr>
          </a:p>
        </p:txBody>
      </p:sp>
      <p:sp>
        <p:nvSpPr>
          <p:cNvPr id="12" name="TextBox 11"/>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761966"/>
            <a:ext cx="7755467" cy="1067334"/>
          </a:xfrm>
          <a:prstGeom prst="rect">
            <a:avLst/>
          </a:prstGeom>
        </p:spPr>
        <p:txBody>
          <a:bodyPr anchor="t"/>
          <a:lstStyle>
            <a:lvl1pPr marL="0" marR="0" indent="0" defTabSz="914400" rtl="0" eaLnBrk="1" fontAlgn="base" latinLnBrk="0" hangingPunct="1">
              <a:lnSpc>
                <a:spcPct val="100000"/>
              </a:lnSpc>
              <a:spcBef>
                <a:spcPct val="0"/>
              </a:spcBef>
              <a:spcAft>
                <a:spcPct val="0"/>
              </a:spcAft>
              <a:tabLst/>
              <a:defRPr sz="4400" b="0" i="0">
                <a:latin typeface="Arial"/>
                <a:cs typeface="Arial"/>
              </a:defRPr>
            </a:lvl1pPr>
          </a:lstStyle>
          <a:p>
            <a:pPr marL="0" marR="0" lvl="0" indent="0" defTabSz="914400" rtl="0" eaLnBrk="1" fontAlgn="base" latinLnBrk="0" hangingPunct="1">
              <a:lnSpc>
                <a:spcPct val="100000"/>
              </a:lnSpc>
              <a:spcBef>
                <a:spcPct val="0"/>
              </a:spcBef>
              <a:spcAft>
                <a:spcPct val="0"/>
              </a:spcAft>
              <a:tabLst/>
              <a:defRPr/>
            </a:pPr>
            <a:r>
              <a:rPr lang="en-US" dirty="0" smtClean="0"/>
              <a:t>Click to edit Section Title</a:t>
            </a:r>
            <a:endParaRPr kumimoji="0" lang="en-US" sz="4000" b="0" i="0" u="none" strike="noStrike" kern="0" cap="none" spc="0" normalizeH="0" baseline="0" noProof="0" dirty="0">
              <a:ln>
                <a:noFill/>
              </a:ln>
              <a:solidFill>
                <a:schemeClr val="bg1"/>
              </a:solidFill>
              <a:effectLst/>
              <a:uLnTx/>
              <a:uFillTx/>
              <a:latin typeface="+mj-lt"/>
              <a:ea typeface="+mj-ea"/>
              <a:cs typeface="+mj-cs"/>
            </a:endParaRPr>
          </a:p>
        </p:txBody>
      </p:sp>
      <p:sp>
        <p:nvSpPr>
          <p:cNvPr id="4" name="Rectangle 5"/>
          <p:cNvSpPr>
            <a:spLocks noGrp="1" noChangeArrowheads="1"/>
          </p:cNvSpPr>
          <p:nvPr>
            <p:ph type="subTitle" idx="1" hasCustomPrompt="1"/>
          </p:nvPr>
        </p:nvSpPr>
        <p:spPr>
          <a:xfrm>
            <a:off x="711201" y="4296832"/>
            <a:ext cx="7730066" cy="452968"/>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dirty="0" smtClean="0"/>
              <a:t>Click to ADD TEXT</a:t>
            </a:r>
          </a:p>
        </p:txBody>
      </p:sp>
      <p:sp>
        <p:nvSpPr>
          <p:cNvPr id="5" name="TextBox 4"/>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9300"/>
            <a:ext cx="8229600" cy="668338"/>
          </a:xfrm>
          <a:prstGeom prst="rect">
            <a:avLst/>
          </a:prstGeom>
        </p:spPr>
        <p:txBody>
          <a:bodyPr anchor="t"/>
          <a:lstStyle>
            <a:lvl1pPr>
              <a:defRPr sz="4400" b="1" i="0" cap="all">
                <a:latin typeface="Calibri"/>
                <a:cs typeface="Calibri"/>
              </a:defRPr>
            </a:lvl1pPr>
          </a:lstStyle>
          <a:p>
            <a:r>
              <a:rPr lang="en-US" dirty="0" smtClean="0"/>
              <a:t>Click to add title</a:t>
            </a:r>
            <a:endParaRPr lang="en-US" dirty="0"/>
          </a:p>
        </p:txBody>
      </p:sp>
      <p:sp>
        <p:nvSpPr>
          <p:cNvPr id="3" name="Content Placeholder 2"/>
          <p:cNvSpPr>
            <a:spLocks noGrp="1"/>
          </p:cNvSpPr>
          <p:nvPr>
            <p:ph idx="1"/>
          </p:nvPr>
        </p:nvSpPr>
        <p:spPr>
          <a:xfrm>
            <a:off x="457200" y="1600200"/>
            <a:ext cx="8229600" cy="2283702"/>
          </a:xfrm>
          <a:prstGeom prst="rect">
            <a:avLst/>
          </a:prstGeom>
        </p:spPr>
        <p:txBody>
          <a:bodyPr>
            <a:spAutoFit/>
          </a:bodyPr>
          <a:lstStyle>
            <a:lvl1pPr>
              <a:defRPr sz="3200"/>
            </a:lvl1pPr>
            <a:lvl2pPr>
              <a:buClr>
                <a:srgbClr val="CE1B22"/>
              </a:buCl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Object with Caption Below">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508001" y="469900"/>
            <a:ext cx="8136466" cy="4959350"/>
          </a:xfrm>
          <a:prstGeom prst="rect">
            <a:avLst/>
          </a:prstGeom>
        </p:spPr>
        <p:txBody>
          <a:bodyPr/>
          <a:lstStyle>
            <a:lvl1pPr>
              <a:buNone/>
              <a:defRPr baseline="0"/>
            </a:lvl1pPr>
          </a:lstStyle>
          <a:p>
            <a:pPr lvl="0"/>
            <a:r>
              <a:rPr lang="en-US" dirty="0" smtClean="0"/>
              <a:t>Place object here (photo/chart/movie clip)</a:t>
            </a:r>
            <a:endParaRPr lang="en-US" dirty="0"/>
          </a:p>
        </p:txBody>
      </p:sp>
      <p:sp>
        <p:nvSpPr>
          <p:cNvPr id="6" name="Text Placeholder 2"/>
          <p:cNvSpPr>
            <a:spLocks noGrp="1"/>
          </p:cNvSpPr>
          <p:nvPr>
            <p:ph type="body" idx="10" hasCustomPrompt="1"/>
          </p:nvPr>
        </p:nvSpPr>
        <p:spPr>
          <a:xfrm>
            <a:off x="397933" y="5510213"/>
            <a:ext cx="8096781" cy="400110"/>
          </a:xfrm>
          <a:prstGeom prst="rect">
            <a:avLst/>
          </a:prstGeom>
        </p:spPr>
        <p:txBody>
          <a:bodyPr anchor="t">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Photo caption may go here (if needed).</a:t>
            </a:r>
          </a:p>
        </p:txBody>
      </p:sp>
      <p:sp>
        <p:nvSpPr>
          <p:cNvPr id="7" name="TextBox 6"/>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2000548"/>
          </a:xfrm>
          <a:prstGeom prst="rect">
            <a:avLst/>
          </a:prstGeom>
        </p:spPr>
        <p:txBody>
          <a:bodyPr>
            <a:spAutoFit/>
          </a:bodyPr>
          <a:lstStyle>
            <a:lvl1pPr>
              <a:defRPr sz="2800" b="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2000548"/>
          </a:xfrm>
          <a:prstGeom prst="rect">
            <a:avLst/>
          </a:prstGeom>
        </p:spPr>
        <p:txBody>
          <a:bodyPr>
            <a:spAutoFit/>
          </a:bodyPr>
          <a:lstStyle>
            <a:lvl1pPr>
              <a:defRPr sz="280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457200" y="749300"/>
            <a:ext cx="8229600" cy="769441"/>
          </a:xfrm>
          <a:prstGeom prst="rect">
            <a:avLst/>
          </a:prstGeom>
        </p:spPr>
        <p:txBody>
          <a:bodyPr anchor="t">
            <a:spAutoFit/>
          </a:bodyPr>
          <a:lstStyle>
            <a:lvl1pPr>
              <a:defRPr sz="4400" b="1" i="0" cap="all">
                <a:latin typeface="Calibri"/>
                <a:cs typeface="Calibri"/>
              </a:defRPr>
            </a:lvl1pPr>
          </a:lstStyle>
          <a:p>
            <a:r>
              <a:rPr lang="en-US" dirty="0" smtClean="0"/>
              <a:t>Click to add text</a:t>
            </a:r>
            <a:endParaRPr lang="en-US" dirty="0"/>
          </a:p>
        </p:txBody>
      </p:sp>
      <p:sp>
        <p:nvSpPr>
          <p:cNvPr id="6" name="TextBox 5"/>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ith Content 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679052"/>
            <a:ext cx="4040188"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57200" y="2318814"/>
            <a:ext cx="4040188" cy="3658658"/>
          </a:xfrm>
          <a:prstGeom prst="rect">
            <a:avLst/>
          </a:prstGeom>
        </p:spPr>
        <p:txBody>
          <a:bodyPr/>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679052"/>
            <a:ext cx="4041775"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25" y="2318814"/>
            <a:ext cx="4041775" cy="3658658"/>
          </a:xfrm>
          <a:prstGeom prst="rect">
            <a:avLst/>
          </a:prstGeom>
        </p:spPr>
        <p:txBody>
          <a:bodyPr wrap="square"/>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457200" y="749300"/>
            <a:ext cx="8229600" cy="668338"/>
          </a:xfrm>
          <a:prstGeom prst="rect">
            <a:avLst/>
          </a:prstGeom>
        </p:spPr>
        <p:txBody>
          <a:bodyPr anchor="t"/>
          <a:lstStyle>
            <a:lvl1pPr>
              <a:defRPr sz="4400" b="1" i="0" cap="all">
                <a:latin typeface="Calibri"/>
                <a:cs typeface="Calibri"/>
              </a:defRPr>
            </a:lvl1pPr>
          </a:lstStyle>
          <a:p>
            <a:r>
              <a:rPr lang="en-US" dirty="0" smtClean="0"/>
              <a:t>Click to add title</a:t>
            </a:r>
            <a:endParaRPr lang="en-US" dirty="0"/>
          </a:p>
        </p:txBody>
      </p:sp>
      <p:sp>
        <p:nvSpPr>
          <p:cNvPr id="9" name="TextBox 8"/>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800" b="1" i="0" cap="all">
                <a:latin typeface="Calibri"/>
                <a:cs typeface="Calibri"/>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575050" y="273051"/>
            <a:ext cx="5111750" cy="5670550"/>
          </a:xfrm>
          <a:prstGeom prst="rect">
            <a:avLst/>
          </a:prstGeom>
        </p:spPr>
        <p:txBody>
          <a:bodyPr/>
          <a:lstStyle>
            <a:lvl1pPr>
              <a:defRPr sz="3200" baseline="0"/>
            </a:lvl1pPr>
            <a:lvl2pPr>
              <a:buClr>
                <a:srgbClr val="CE1B22"/>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on icon to place object here.</a:t>
            </a:r>
          </a:p>
          <a:p>
            <a:pPr lvl="1"/>
            <a:endParaRPr lang="en-US" dirty="0"/>
          </a:p>
        </p:txBody>
      </p:sp>
      <p:sp>
        <p:nvSpPr>
          <p:cNvPr id="4" name="Text Placeholder 3"/>
          <p:cNvSpPr>
            <a:spLocks noGrp="1"/>
          </p:cNvSpPr>
          <p:nvPr>
            <p:ph type="body" sz="half" idx="2" hasCustomPrompt="1"/>
          </p:nvPr>
        </p:nvSpPr>
        <p:spPr>
          <a:xfrm>
            <a:off x="457200" y="1435101"/>
            <a:ext cx="3008313" cy="45085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7" name="TextBox 6"/>
          <p:cNvSpPr txBox="1"/>
          <p:nvPr userDrawn="1"/>
        </p:nvSpPr>
        <p:spPr>
          <a:xfrm>
            <a:off x="700644" y="6602680"/>
            <a:ext cx="7730837" cy="230832"/>
          </a:xfrm>
          <a:prstGeom prst="rect">
            <a:avLst/>
          </a:prstGeom>
          <a:noFill/>
        </p:spPr>
        <p:txBody>
          <a:bodyPr wrap="square" rtlCol="0">
            <a:spAutoFit/>
          </a:bodyPr>
          <a:lstStyle/>
          <a:p>
            <a:pPr marL="0" lvl="4"/>
            <a:r>
              <a:rPr lang="en-US" sz="900" dirty="0" smtClean="0"/>
              <a:t>©</a:t>
            </a:r>
            <a:r>
              <a:rPr lang="en-US" sz="900" baseline="0" dirty="0" smtClean="0"/>
              <a:t> </a:t>
            </a:r>
            <a:r>
              <a:rPr lang="en-US" sz="900" dirty="0" smtClean="0"/>
              <a:t>2019 Regents of the University of Minnesota. All rights reserved.</a:t>
            </a:r>
            <a:endParaRPr lang="en-US" sz="900"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userDrawn="1"/>
        </p:nvSpPr>
        <p:spPr>
          <a:xfrm>
            <a:off x="406533" y="5474524"/>
            <a:ext cx="7160821" cy="507831"/>
          </a:xfrm>
          <a:prstGeom prst="rect">
            <a:avLst/>
          </a:prstGeom>
          <a:noFill/>
        </p:spPr>
        <p:txBody>
          <a:bodyPr wrap="square" rtlCol="0">
            <a:spAutoFit/>
          </a:bodyPr>
          <a:lstStyle/>
          <a:p>
            <a:pPr marL="0" lvl="4"/>
            <a:r>
              <a:rPr lang="en-US" sz="900" b="1" dirty="0" smtClean="0">
                <a:solidFill>
                  <a:schemeClr val="bg1"/>
                </a:solidFill>
                <a:latin typeface="+mn-lt"/>
              </a:rPr>
              <a:t>© 2019 Regents of the University of Minnesota.  All rights reserved.</a:t>
            </a:r>
          </a:p>
          <a:p>
            <a:r>
              <a:rPr lang="en-US" sz="900" b="1" dirty="0" smtClean="0">
                <a:solidFill>
                  <a:schemeClr val="bg1"/>
                </a:solidFill>
                <a:latin typeface="+mn-lt"/>
              </a:rPr>
              <a:t>The University of Minnesota is an equal opportunity educator and employer. </a:t>
            </a:r>
            <a:r>
              <a:rPr lang="en-US" sz="900" b="1" kern="1200" dirty="0" smtClean="0">
                <a:solidFill>
                  <a:schemeClr val="bg1"/>
                </a:solidFill>
                <a:latin typeface="Arial" charset="0"/>
                <a:ea typeface="+mn-ea"/>
                <a:cs typeface="+mn-cs"/>
              </a:rPr>
              <a:t>In</a:t>
            </a:r>
            <a:r>
              <a:rPr lang="en-US" sz="900" b="1" kern="1200" baseline="0" dirty="0" smtClean="0">
                <a:solidFill>
                  <a:schemeClr val="bg1"/>
                </a:solidFill>
                <a:latin typeface="Arial" charset="0"/>
                <a:ea typeface="+mn-ea"/>
                <a:cs typeface="+mn-cs"/>
              </a:rPr>
              <a:t> accordance with the Americans with Disabilities  Act, t</a:t>
            </a:r>
            <a:r>
              <a:rPr lang="en-US" sz="900" b="1" kern="1200" dirty="0" smtClean="0">
                <a:solidFill>
                  <a:schemeClr val="bg1"/>
                </a:solidFill>
                <a:latin typeface="Arial" charset="0"/>
                <a:ea typeface="+mn-ea"/>
                <a:cs typeface="+mn-cs"/>
              </a:rPr>
              <a:t>his PowerPoint is available in alternative formats upon request. Direct requests to 612-624-1222.</a:t>
            </a:r>
            <a:endParaRPr lang="en-US" sz="900" b="1" dirty="0" smtClean="0">
              <a:solidFill>
                <a:schemeClr val="bg1"/>
              </a:solidFill>
              <a:latin typeface="+mn-lt"/>
            </a:endParaRPr>
          </a:p>
        </p:txBody>
      </p:sp>
      <p:sp>
        <p:nvSpPr>
          <p:cNvPr id="18" name="Rectangle 4"/>
          <p:cNvSpPr>
            <a:spLocks noGrp="1" noChangeArrowheads="1"/>
          </p:cNvSpPr>
          <p:nvPr>
            <p:ph type="ctrTitle" hasCustomPrompt="1"/>
          </p:nvPr>
        </p:nvSpPr>
        <p:spPr>
          <a:xfrm>
            <a:off x="402165" y="2146301"/>
            <a:ext cx="8301567" cy="769441"/>
          </a:xfrm>
          <a:prstGeom prst="rect">
            <a:avLst/>
          </a:prstGeom>
        </p:spPr>
        <p:txBody>
          <a:bodyPr wrap="square" anchor="t">
            <a:spAutoFit/>
          </a:bodyPr>
          <a:lstStyle>
            <a:lvl1pPr algn="l">
              <a:defRPr sz="4400" b="0" baseline="0"/>
            </a:lvl1pPr>
          </a:lstStyle>
          <a:p>
            <a:r>
              <a:rPr lang="en-US" dirty="0" smtClean="0"/>
              <a:t>Thank you.</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Box 20"/>
          <p:cNvSpPr txBox="1"/>
          <p:nvPr/>
        </p:nvSpPr>
        <p:spPr>
          <a:xfrm>
            <a:off x="7361885" y="6231467"/>
            <a:ext cx="973667" cy="246221"/>
          </a:xfrm>
          <a:prstGeom prst="rect">
            <a:avLst/>
          </a:prstGeom>
          <a:noFill/>
        </p:spPr>
        <p:txBody>
          <a:bodyPr wrap="square" rtlCol="0">
            <a:spAutoFit/>
          </a:bodyPr>
          <a:lstStyle/>
          <a:p>
            <a:pPr algn="r"/>
            <a:fld id="{DCFFB04F-A907-F244-A56D-3D6989C81DAB}" type="slidenum">
              <a:rPr lang="en-US" sz="1000" smtClean="0">
                <a:solidFill>
                  <a:schemeClr val="bg1"/>
                </a:solidFill>
              </a:rPr>
              <a:pPr algn="r"/>
              <a:t>‹#›</a:t>
            </a:fld>
            <a:endParaRPr 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0">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Calibri" pitchFamily="50" charset="0"/>
        </a:defRPr>
      </a:lvl2pPr>
      <a:lvl3pPr algn="l" rtl="0" eaLnBrk="1" fontAlgn="base" hangingPunct="1">
        <a:spcBef>
          <a:spcPct val="0"/>
        </a:spcBef>
        <a:spcAft>
          <a:spcPct val="0"/>
        </a:spcAft>
        <a:defRPr sz="3600" b="1">
          <a:solidFill>
            <a:schemeClr val="bg1"/>
          </a:solidFill>
          <a:latin typeface="Calibri" pitchFamily="50" charset="0"/>
        </a:defRPr>
      </a:lvl3pPr>
      <a:lvl4pPr algn="l" rtl="0" eaLnBrk="1" fontAlgn="base" hangingPunct="1">
        <a:spcBef>
          <a:spcPct val="0"/>
        </a:spcBef>
        <a:spcAft>
          <a:spcPct val="0"/>
        </a:spcAft>
        <a:defRPr sz="3600" b="1">
          <a:solidFill>
            <a:schemeClr val="bg1"/>
          </a:solidFill>
          <a:latin typeface="Calibri" pitchFamily="50" charset="0"/>
        </a:defRPr>
      </a:lvl4pPr>
      <a:lvl5pPr algn="l" rtl="0" eaLnBrk="1" fontAlgn="base" hangingPunct="1">
        <a:spcBef>
          <a:spcPct val="0"/>
        </a:spcBef>
        <a:spcAft>
          <a:spcPct val="0"/>
        </a:spcAft>
        <a:defRPr sz="3600" b="1">
          <a:solidFill>
            <a:schemeClr val="bg1"/>
          </a:solidFill>
          <a:latin typeface="Calibri" pitchFamily="50" charset="0"/>
        </a:defRPr>
      </a:lvl5pPr>
      <a:lvl6pPr marL="457200" algn="l" rtl="0" eaLnBrk="1" fontAlgn="base" hangingPunct="1">
        <a:spcBef>
          <a:spcPct val="0"/>
        </a:spcBef>
        <a:spcAft>
          <a:spcPct val="0"/>
        </a:spcAft>
        <a:defRPr sz="3600" b="1">
          <a:solidFill>
            <a:schemeClr val="bg1"/>
          </a:solidFill>
          <a:latin typeface="Calibri" pitchFamily="50" charset="0"/>
        </a:defRPr>
      </a:lvl6pPr>
      <a:lvl7pPr marL="914400" algn="l" rtl="0" eaLnBrk="1" fontAlgn="base" hangingPunct="1">
        <a:spcBef>
          <a:spcPct val="0"/>
        </a:spcBef>
        <a:spcAft>
          <a:spcPct val="0"/>
        </a:spcAft>
        <a:defRPr sz="3600" b="1">
          <a:solidFill>
            <a:schemeClr val="bg1"/>
          </a:solidFill>
          <a:latin typeface="Calibri" pitchFamily="50" charset="0"/>
        </a:defRPr>
      </a:lvl7pPr>
      <a:lvl8pPr marL="1371600" algn="l" rtl="0" eaLnBrk="1" fontAlgn="base" hangingPunct="1">
        <a:spcBef>
          <a:spcPct val="0"/>
        </a:spcBef>
        <a:spcAft>
          <a:spcPct val="0"/>
        </a:spcAft>
        <a:defRPr sz="3600" b="1">
          <a:solidFill>
            <a:schemeClr val="bg1"/>
          </a:solidFill>
          <a:latin typeface="Calibri" pitchFamily="50" charset="0"/>
        </a:defRPr>
      </a:lvl8pPr>
      <a:lvl9pPr marL="1828800" algn="l" rtl="0" eaLnBrk="1" fontAlgn="base" hangingPunct="1">
        <a:spcBef>
          <a:spcPct val="0"/>
        </a:spcBef>
        <a:spcAft>
          <a:spcPct val="0"/>
        </a:spcAft>
        <a:defRPr sz="3600" b="1">
          <a:solidFill>
            <a:schemeClr val="bg1"/>
          </a:solidFill>
          <a:latin typeface="Calibri" pitchFamily="50"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Calibri" charset="-128"/>
        </a:defRPr>
      </a:lvl2pPr>
      <a:lvl3pPr marL="1143000" indent="-228600" algn="l" rtl="0" eaLnBrk="1" fontAlgn="base" hangingPunct="1">
        <a:spcBef>
          <a:spcPct val="20000"/>
        </a:spcBef>
        <a:spcAft>
          <a:spcPct val="0"/>
        </a:spcAft>
        <a:buClr>
          <a:schemeClr val="hlink"/>
        </a:buClr>
        <a:buFont typeface="Wingdings" pitchFamily="2" charset="2"/>
        <a:buChar char="§"/>
        <a:defRPr sz="2000">
          <a:solidFill>
            <a:schemeClr val="bg1"/>
          </a:solidFill>
          <a:latin typeface="+mn-lt"/>
          <a:ea typeface="Calibri"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Calibri"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Calibri"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Calibri"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Calibri"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Calibri"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Calibri"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Addressing Farm </a:t>
            </a:r>
            <a:r>
              <a:rPr lang="en-US" dirty="0"/>
              <a:t>Stress and </a:t>
            </a:r>
            <a:br>
              <a:rPr lang="en-US" dirty="0"/>
            </a:br>
            <a:r>
              <a:rPr lang="en-US" dirty="0"/>
              <a:t>Mental Health Concerns</a:t>
            </a:r>
          </a:p>
        </p:txBody>
      </p:sp>
      <p:sp>
        <p:nvSpPr>
          <p:cNvPr id="2" name="TextBox 1"/>
          <p:cNvSpPr txBox="1"/>
          <p:nvPr/>
        </p:nvSpPr>
        <p:spPr>
          <a:xfrm>
            <a:off x="694267" y="4225331"/>
            <a:ext cx="5325533" cy="2031325"/>
          </a:xfrm>
          <a:prstGeom prst="rect">
            <a:avLst/>
          </a:prstGeom>
          <a:noFill/>
        </p:spPr>
        <p:txBody>
          <a:bodyPr wrap="square" rtlCol="0">
            <a:spAutoFit/>
          </a:bodyPr>
          <a:lstStyle/>
          <a:p>
            <a:pPr marL="0"/>
            <a:r>
              <a:rPr lang="en-US" dirty="0">
                <a:latin typeface="+mj-lt"/>
              </a:rPr>
              <a:t>Emily Wilmes</a:t>
            </a:r>
          </a:p>
          <a:p>
            <a:pPr marL="0"/>
            <a:r>
              <a:rPr lang="en-US" dirty="0">
                <a:latin typeface="+mj-lt"/>
              </a:rPr>
              <a:t>Local Extension Educator, Livestock</a:t>
            </a:r>
          </a:p>
          <a:p>
            <a:pPr marL="0"/>
            <a:r>
              <a:rPr lang="en-US" dirty="0">
                <a:latin typeface="+mj-lt"/>
              </a:rPr>
              <a:t>Director, Rural Stress Task Force</a:t>
            </a:r>
          </a:p>
          <a:p>
            <a:pPr marL="0"/>
            <a:endParaRPr lang="en-US" dirty="0">
              <a:latin typeface="+mj-lt"/>
            </a:endParaRPr>
          </a:p>
          <a:p>
            <a:pPr marL="0"/>
            <a:r>
              <a:rPr lang="en-US" dirty="0" smtClean="0">
                <a:latin typeface="+mj-lt"/>
              </a:rPr>
              <a:t>Sustainable Farming Association Annual Conference</a:t>
            </a:r>
          </a:p>
          <a:p>
            <a:pPr marL="0"/>
            <a:r>
              <a:rPr lang="en-US" dirty="0" smtClean="0">
                <a:latin typeface="+mj-lt"/>
              </a:rPr>
              <a:t>February 8, 2020</a:t>
            </a:r>
            <a:endParaRPr lang="en-US" dirty="0">
              <a:latin typeface="+mj-lt"/>
            </a:endParaRPr>
          </a:p>
          <a:p>
            <a:pPr marL="0"/>
            <a:endParaRPr lang="en-US" dirty="0">
              <a:latin typeface="+mj-lt"/>
            </a:endParaRPr>
          </a:p>
        </p:txBody>
      </p:sp>
    </p:spTree>
    <p:extLst>
      <p:ext uri="{BB962C8B-B14F-4D97-AF65-F5344CB8AC3E}">
        <p14:creationId xmlns:p14="http://schemas.microsoft.com/office/powerpoint/2010/main" val="3984047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Agrarian Imperative</a:t>
            </a:r>
            <a:endParaRPr lang="en-US" dirty="0"/>
          </a:p>
        </p:txBody>
      </p:sp>
      <p:sp>
        <p:nvSpPr>
          <p:cNvPr id="3" name="Content Placeholder 2"/>
          <p:cNvSpPr>
            <a:spLocks noGrp="1"/>
          </p:cNvSpPr>
          <p:nvPr>
            <p:ph idx="1"/>
          </p:nvPr>
        </p:nvSpPr>
        <p:spPr>
          <a:xfrm>
            <a:off x="457200" y="1600200"/>
            <a:ext cx="8229600" cy="3637919"/>
          </a:xfrm>
        </p:spPr>
        <p:txBody>
          <a:bodyPr/>
          <a:lstStyle/>
          <a:p>
            <a:pPr marL="0" indent="0">
              <a:buNone/>
            </a:pPr>
            <a:r>
              <a:rPr lang="en-US" dirty="0" smtClean="0"/>
              <a:t>“…</a:t>
            </a:r>
            <a:r>
              <a:rPr lang="en-US" dirty="0"/>
              <a:t>impels farmers to hang onto their land at all costs. The agrarian imperative instills farmers to work incredibly hard, to endure unusual pain and hardship, and to take uncommon </a:t>
            </a:r>
            <a:r>
              <a:rPr lang="en-US" dirty="0" smtClean="0"/>
              <a:t>risks.” </a:t>
            </a:r>
            <a:r>
              <a:rPr lang="en-US" dirty="0"/>
              <a:t/>
            </a:r>
            <a:br>
              <a:rPr lang="en-US" dirty="0"/>
            </a:br>
            <a:r>
              <a:rPr lang="en-US" dirty="0"/>
              <a:t>(</a:t>
            </a:r>
            <a:r>
              <a:rPr lang="en-US" dirty="0" err="1"/>
              <a:t>Rosmann</a:t>
            </a:r>
            <a:r>
              <a:rPr lang="en-US" dirty="0"/>
              <a:t>, 2010)</a:t>
            </a:r>
          </a:p>
          <a:p>
            <a:pPr marL="0" indent="0">
              <a:buNone/>
            </a:pPr>
            <a:endParaRPr lang="en-US" dirty="0"/>
          </a:p>
        </p:txBody>
      </p:sp>
    </p:spTree>
    <p:extLst>
      <p:ext uri="{BB962C8B-B14F-4D97-AF65-F5344CB8AC3E}">
        <p14:creationId xmlns:p14="http://schemas.microsoft.com/office/powerpoint/2010/main" val="298973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95333"/>
            <a:ext cx="7755467" cy="1067334"/>
          </a:xfrm>
        </p:spPr>
        <p:txBody>
          <a:bodyPr/>
          <a:lstStyle/>
          <a:p>
            <a:r>
              <a:rPr lang="en-US" dirty="0" smtClean="0"/>
              <a:t>A brief on the farm economy</a:t>
            </a:r>
            <a:endParaRPr lang="en-US" dirty="0"/>
          </a:p>
        </p:txBody>
      </p:sp>
    </p:spTree>
    <p:extLst>
      <p:ext uri="{BB962C8B-B14F-4D97-AF65-F5344CB8AC3E}">
        <p14:creationId xmlns:p14="http://schemas.microsoft.com/office/powerpoint/2010/main" val="422404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levator-extensionimage.s3.amazonaws.com/derivative/26ecd0bde31bc3f389a6ec95-screen?response-content-disposition=attachment%3B%20filename%3D%2226ecd0bde31bc3f389a6ec95-source_screen.jpg%22&amp;X-Amz-Content-Sha256=UNSIGNED-PAYLOAD&amp;X-Amz-Algorithm=AWS4-HMAC-SHA256&amp;X-Amz-Credential=AKIAICD3ZQUCGANULJAA%2F20190819%2Fus-east-1%2Fs3%2Faws4_request&amp;X-Amz-Date=20190819T171216Z&amp;X-Amz-SignedHeaders=host&amp;X-Amz-Expires=14400&amp;X-Amz-Signature=84cdd792a2f8ee53c00d8cdb7827ac161dd4bf420ea35047519126b7f288a790"/>
          <p:cNvPicPr>
            <a:picLocks noChangeAspect="1" noChangeArrowheads="1"/>
          </p:cNvPicPr>
          <p:nvPr/>
        </p:nvPicPr>
        <p:blipFill rotWithShape="1">
          <a:blip r:embed="rId3">
            <a:extLst>
              <a:ext uri="{28A0092B-C50C-407E-A947-70E740481C1C}">
                <a14:useLocalDpi xmlns:a14="http://schemas.microsoft.com/office/drawing/2010/main" val="0"/>
              </a:ext>
            </a:extLst>
          </a:blip>
          <a:srcRect l="22842" t="193" r="8847" b="-193"/>
          <a:stretch/>
        </p:blipFill>
        <p:spPr bwMode="auto">
          <a:xfrm>
            <a:off x="1" y="577718"/>
            <a:ext cx="9144000" cy="88988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b="0" dirty="0" smtClean="0"/>
              <a:t>Rural Stress and Farming</a:t>
            </a:r>
            <a:endParaRPr lang="en-US" b="0" dirty="0"/>
          </a:p>
        </p:txBody>
      </p:sp>
      <p:sp>
        <p:nvSpPr>
          <p:cNvPr id="7" name="Content Placeholder 6"/>
          <p:cNvSpPr>
            <a:spLocks noGrp="1"/>
          </p:cNvSpPr>
          <p:nvPr>
            <p:ph idx="1"/>
          </p:nvPr>
        </p:nvSpPr>
        <p:spPr>
          <a:xfrm>
            <a:off x="4342606" y="2561726"/>
            <a:ext cx="4209190" cy="3982629"/>
          </a:xfrm>
        </p:spPr>
        <p:txBody>
          <a:bodyPr/>
          <a:lstStyle/>
          <a:p>
            <a:pPr marL="0" indent="0">
              <a:buNone/>
            </a:pPr>
            <a:r>
              <a:rPr lang="en-US" sz="2800" dirty="0"/>
              <a:t>For the sixth year in a row, </a:t>
            </a:r>
            <a:r>
              <a:rPr lang="en-US" sz="2800" dirty="0" smtClean="0"/>
              <a:t>low </a:t>
            </a:r>
            <a:r>
              <a:rPr lang="en-US" sz="2800" dirty="0"/>
              <a:t>commodity prices and low profitability. Median net farm income was </a:t>
            </a:r>
            <a:r>
              <a:rPr lang="en-US" sz="4800" dirty="0"/>
              <a:t>$</a:t>
            </a:r>
            <a:r>
              <a:rPr lang="en-US" sz="4800" dirty="0" smtClean="0"/>
              <a:t>26,055</a:t>
            </a:r>
            <a:r>
              <a:rPr lang="en-US" sz="2800" dirty="0" smtClean="0"/>
              <a:t>.</a:t>
            </a:r>
            <a:endParaRPr lang="en-US" sz="2400" dirty="0"/>
          </a:p>
          <a:p>
            <a:pPr marL="0" indent="0">
              <a:buNone/>
            </a:pPr>
            <a:r>
              <a:rPr lang="en-US" sz="1200" dirty="0" smtClean="0"/>
              <a:t>(University </a:t>
            </a:r>
            <a:r>
              <a:rPr lang="en-US" sz="1200" dirty="0"/>
              <a:t>of Minnesota Extension </a:t>
            </a:r>
            <a:r>
              <a:rPr lang="en-US" sz="1200" dirty="0" err="1"/>
              <a:t>FinBin</a:t>
            </a:r>
            <a:r>
              <a:rPr lang="en-US" sz="1200" dirty="0"/>
              <a:t> and the Minnesota State College and University </a:t>
            </a:r>
            <a:r>
              <a:rPr lang="en-US" sz="1200" dirty="0" smtClean="0"/>
              <a:t>System, 2019)</a:t>
            </a:r>
            <a:endParaRPr lang="en-US" sz="1200" dirty="0"/>
          </a:p>
          <a:p>
            <a:endParaRPr lang="en-US" dirty="0"/>
          </a:p>
        </p:txBody>
      </p:sp>
      <p:sp>
        <p:nvSpPr>
          <p:cNvPr id="5" name="TextBox 4"/>
          <p:cNvSpPr txBox="1"/>
          <p:nvPr/>
        </p:nvSpPr>
        <p:spPr>
          <a:xfrm>
            <a:off x="5777345" y="6550223"/>
            <a:ext cx="3366655" cy="307777"/>
          </a:xfrm>
          <a:prstGeom prst="rect">
            <a:avLst/>
          </a:prstGeom>
          <a:noFill/>
        </p:spPr>
        <p:txBody>
          <a:bodyPr wrap="square" rtlCol="0">
            <a:spAutoFit/>
          </a:bodyPr>
          <a:lstStyle/>
          <a:p>
            <a:pPr marL="0"/>
            <a:r>
              <a:rPr lang="en-US" sz="1400" dirty="0" smtClean="0">
                <a:solidFill>
                  <a:schemeClr val="tx1">
                    <a:lumMod val="50000"/>
                  </a:schemeClr>
                </a:solidFill>
              </a:rPr>
              <a:t>Credit: Megan Roberts, UMN Extension</a:t>
            </a:r>
          </a:p>
        </p:txBody>
      </p:sp>
    </p:spTree>
    <p:extLst>
      <p:ext uri="{BB962C8B-B14F-4D97-AF65-F5344CB8AC3E}">
        <p14:creationId xmlns:p14="http://schemas.microsoft.com/office/powerpoint/2010/main" val="107672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Rural Stress and Farming</a:t>
            </a:r>
            <a:endParaRPr lang="en-US" dirty="0"/>
          </a:p>
        </p:txBody>
      </p:sp>
      <p:sp>
        <p:nvSpPr>
          <p:cNvPr id="3" name="Content Placeholder 2"/>
          <p:cNvSpPr>
            <a:spLocks noGrp="1"/>
          </p:cNvSpPr>
          <p:nvPr>
            <p:ph idx="1"/>
          </p:nvPr>
        </p:nvSpPr>
        <p:spPr>
          <a:xfrm>
            <a:off x="560891" y="2216798"/>
            <a:ext cx="4378751" cy="2850011"/>
          </a:xfrm>
        </p:spPr>
        <p:txBody>
          <a:bodyPr/>
          <a:lstStyle/>
          <a:p>
            <a:pPr marL="0" indent="0">
              <a:buNone/>
            </a:pPr>
            <a:r>
              <a:rPr lang="en-US" dirty="0" smtClean="0"/>
              <a:t>In a recent survey, 90% of agricultural respondents experienced occupational stress.</a:t>
            </a:r>
          </a:p>
          <a:p>
            <a:pPr marL="0" indent="0">
              <a:buNone/>
            </a:pPr>
            <a:r>
              <a:rPr lang="en-US" sz="1200" dirty="0" smtClean="0"/>
              <a:t>(Roberts &amp; Mold, 2019)</a:t>
            </a:r>
            <a:endParaRPr lang="en-US" sz="1200" dirty="0"/>
          </a:p>
        </p:txBody>
      </p:sp>
      <p:graphicFrame>
        <p:nvGraphicFramePr>
          <p:cNvPr id="6" name="Chart 5"/>
          <p:cNvGraphicFramePr/>
          <p:nvPr>
            <p:extLst/>
          </p:nvPr>
        </p:nvGraphicFramePr>
        <p:xfrm>
          <a:off x="4939644" y="2055043"/>
          <a:ext cx="3594755" cy="28780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952190" y="3032406"/>
            <a:ext cx="1569661"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rgbClr val="7A0019"/>
                </a:solidFill>
                <a:effectLst/>
                <a:uLnTx/>
                <a:uFillTx/>
                <a:latin typeface="Arial" charset="0"/>
                <a:ea typeface="+mn-ea"/>
                <a:cs typeface="+mn-cs"/>
              </a:rPr>
              <a:t>90%</a:t>
            </a:r>
            <a:endParaRPr kumimoji="0" lang="en-US" sz="5400" b="0" i="0" u="none" strike="noStrike" kern="1200" cap="none" spc="0" normalizeH="0" baseline="0" noProof="0" dirty="0">
              <a:ln>
                <a:noFill/>
              </a:ln>
              <a:solidFill>
                <a:srgbClr val="7A0019"/>
              </a:solidFill>
              <a:effectLst/>
              <a:uLnTx/>
              <a:uFillTx/>
              <a:latin typeface="Arial" charset="0"/>
              <a:ea typeface="+mn-ea"/>
              <a:cs typeface="+mn-cs"/>
            </a:endParaRPr>
          </a:p>
        </p:txBody>
      </p:sp>
      <p:sp>
        <p:nvSpPr>
          <p:cNvPr id="9" name="TextBox 8"/>
          <p:cNvSpPr txBox="1"/>
          <p:nvPr/>
        </p:nvSpPr>
        <p:spPr>
          <a:xfrm>
            <a:off x="5777345" y="6550223"/>
            <a:ext cx="3366655" cy="307777"/>
          </a:xfrm>
          <a:prstGeom prst="rect">
            <a:avLst/>
          </a:prstGeom>
          <a:noFill/>
        </p:spPr>
        <p:txBody>
          <a:bodyPr wrap="square" rtlCol="0">
            <a:spAutoFit/>
          </a:bodyPr>
          <a:lstStyle/>
          <a:p>
            <a:pPr marL="0"/>
            <a:r>
              <a:rPr lang="en-US" sz="1400" dirty="0" smtClean="0">
                <a:solidFill>
                  <a:schemeClr val="tx1">
                    <a:lumMod val="50000"/>
                  </a:schemeClr>
                </a:solidFill>
              </a:rPr>
              <a:t>Credit: Megan Roberts, UMN Extension</a:t>
            </a:r>
          </a:p>
        </p:txBody>
      </p:sp>
    </p:spTree>
    <p:extLst>
      <p:ext uri="{BB962C8B-B14F-4D97-AF65-F5344CB8AC3E}">
        <p14:creationId xmlns:p14="http://schemas.microsoft.com/office/powerpoint/2010/main" val="189436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levator-extensionimage.s3.amazonaws.com/derivative/16db0178e31bc3f30476ec95-screen?response-content-disposition=attachment%3B%20filename%3D%2216db0178e31bc3f30476ec95-source_screen.jpg%22&amp;X-Amz-Content-Sha256=UNSIGNED-PAYLOAD&amp;X-Amz-Algorithm=AWS4-HMAC-SHA256&amp;X-Amz-Credential=AKIAICD3ZQUCGANULJAA%2F20190819%2Fus-east-1%2Fs3%2Faws4_request&amp;X-Amz-Date=20190819T165926Z&amp;X-Amz-SignedHeaders=host&amp;X-Amz-Expires=14400&amp;X-Amz-Signature=4156fcdf6b6f4023fca2bf6bbbec7f56ff4051e87eba9d36d033966316bf27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85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ow graphic"/>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230" y="2890683"/>
            <a:ext cx="3625290" cy="2639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1686" y="3338723"/>
            <a:ext cx="2012089" cy="107721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CC33"/>
                </a:solidFill>
                <a:effectLst/>
                <a:uLnTx/>
                <a:uFillTx/>
                <a:latin typeface="Calibri"/>
                <a:ea typeface="+mn-ea"/>
                <a:cs typeface="+mn-cs"/>
              </a:rPr>
              <a:t>8% decline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CC33"/>
                </a:solidFill>
                <a:effectLst/>
                <a:uLnTx/>
                <a:uFillTx/>
                <a:latin typeface="Calibri"/>
                <a:ea typeface="+mn-ea"/>
                <a:cs typeface="+mn-cs"/>
              </a:rPr>
              <a:t>of herds</a:t>
            </a:r>
            <a:endParaRPr kumimoji="0" lang="en-US" sz="3200" b="1" i="0" u="none" strike="noStrike" kern="1200" cap="none" spc="0" normalizeH="0" baseline="0" noProof="0" dirty="0">
              <a:ln>
                <a:noFill/>
              </a:ln>
              <a:solidFill>
                <a:srgbClr val="FFCC33"/>
              </a:solidFill>
              <a:effectLst/>
              <a:uLnTx/>
              <a:uFillTx/>
              <a:latin typeface="Calibri"/>
              <a:ea typeface="+mn-ea"/>
              <a:cs typeface="+mn-cs"/>
            </a:endParaRPr>
          </a:p>
        </p:txBody>
      </p:sp>
      <p:sp>
        <p:nvSpPr>
          <p:cNvPr id="2" name="Rectangle 1"/>
          <p:cNvSpPr/>
          <p:nvPr/>
        </p:nvSpPr>
        <p:spPr>
          <a:xfrm>
            <a:off x="6042317" y="5720115"/>
            <a:ext cx="310168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rPr>
              <a:t>Minnesota Department of </a:t>
            </a:r>
            <a:r>
              <a:rPr kumimoji="0" lang="en-US" sz="1200" b="0" i="0" u="none" strike="noStrike" kern="1200" cap="none" spc="0" normalizeH="0" baseline="0" noProof="0" dirty="0" smtClean="0">
                <a:ln>
                  <a:noFill/>
                </a:ln>
                <a:solidFill>
                  <a:srgbClr val="FFFFFF"/>
                </a:solidFill>
                <a:effectLst/>
                <a:uLnTx/>
                <a:uFillTx/>
                <a:latin typeface="Arial" charset="0"/>
                <a:ea typeface="+mn-ea"/>
                <a:cs typeface="+mn-cs"/>
              </a:rPr>
              <a:t>Agriculture, 2019</a:t>
            </a:r>
            <a:endParaRPr kumimoji="0" lang="en-US" sz="12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TextBox 6"/>
          <p:cNvSpPr txBox="1"/>
          <p:nvPr/>
        </p:nvSpPr>
        <p:spPr>
          <a:xfrm>
            <a:off x="5777345" y="6550223"/>
            <a:ext cx="3366655" cy="307777"/>
          </a:xfrm>
          <a:prstGeom prst="rect">
            <a:avLst/>
          </a:prstGeom>
          <a:noFill/>
        </p:spPr>
        <p:txBody>
          <a:bodyPr wrap="square" rtlCol="0">
            <a:spAutoFit/>
          </a:bodyPr>
          <a:lstStyle/>
          <a:p>
            <a:pPr marL="0"/>
            <a:r>
              <a:rPr lang="en-US" sz="1400" dirty="0" smtClean="0">
                <a:solidFill>
                  <a:schemeClr val="tx1">
                    <a:lumMod val="50000"/>
                  </a:schemeClr>
                </a:solidFill>
              </a:rPr>
              <a:t>Credit: Megan Roberts, UMN Extension</a:t>
            </a:r>
          </a:p>
        </p:txBody>
      </p:sp>
    </p:spTree>
    <p:extLst>
      <p:ext uri="{BB962C8B-B14F-4D97-AF65-F5344CB8AC3E}">
        <p14:creationId xmlns:p14="http://schemas.microsoft.com/office/powerpoint/2010/main" val="3491844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676" r="-1"/>
          <a:stretch/>
        </p:blipFill>
        <p:spPr>
          <a:xfrm>
            <a:off x="4939428" y="1600200"/>
            <a:ext cx="3556618" cy="3441153"/>
          </a:xfrm>
          <a:prstGeom prst="rect">
            <a:avLst/>
          </a:prstGeom>
        </p:spPr>
      </p:pic>
      <p:sp>
        <p:nvSpPr>
          <p:cNvPr id="4" name="Title 3"/>
          <p:cNvSpPr>
            <a:spLocks noGrp="1"/>
          </p:cNvSpPr>
          <p:nvPr>
            <p:ph type="title"/>
          </p:nvPr>
        </p:nvSpPr>
        <p:spPr/>
        <p:txBody>
          <a:bodyPr/>
          <a:lstStyle/>
          <a:p>
            <a:r>
              <a:rPr lang="en-US" b="0" dirty="0" smtClean="0"/>
              <a:t>Rural Stress and Farming</a:t>
            </a:r>
            <a:endParaRPr lang="en-US" b="0" dirty="0"/>
          </a:p>
        </p:txBody>
      </p:sp>
      <p:sp>
        <p:nvSpPr>
          <p:cNvPr id="7" name="Content Placeholder 6"/>
          <p:cNvSpPr>
            <a:spLocks noGrp="1"/>
          </p:cNvSpPr>
          <p:nvPr>
            <p:ph idx="1"/>
          </p:nvPr>
        </p:nvSpPr>
        <p:spPr>
          <a:xfrm>
            <a:off x="457200" y="1600200"/>
            <a:ext cx="4274083" cy="5152180"/>
          </a:xfrm>
        </p:spPr>
        <p:txBody>
          <a:bodyPr/>
          <a:lstStyle/>
          <a:p>
            <a:pPr marL="0" indent="0">
              <a:buNone/>
            </a:pPr>
            <a:r>
              <a:rPr lang="en-US" sz="2400" dirty="0"/>
              <a:t>Although profits are low, farmers must still buy products and services, employ workers, and pay bills; each farm generates substantial business activity. </a:t>
            </a:r>
            <a:r>
              <a:rPr lang="en-US" sz="2400" dirty="0" smtClean="0"/>
              <a:t>When </a:t>
            </a:r>
            <a:r>
              <a:rPr lang="en-US" sz="2400" dirty="0"/>
              <a:t>farms are </a:t>
            </a:r>
            <a:r>
              <a:rPr lang="en-US" sz="2400" dirty="0" smtClean="0"/>
              <a:t>hurting, </a:t>
            </a:r>
            <a:r>
              <a:rPr lang="en-US" sz="2400" dirty="0"/>
              <a:t>it impacts other parts of our rural economy. </a:t>
            </a:r>
            <a:endParaRPr lang="en-US" sz="2400" dirty="0" smtClean="0"/>
          </a:p>
          <a:p>
            <a:endParaRPr lang="en-US" sz="2400" dirty="0"/>
          </a:p>
          <a:p>
            <a:endParaRPr lang="en-US" sz="2000" dirty="0"/>
          </a:p>
          <a:p>
            <a:pPr marL="0" indent="0">
              <a:buNone/>
            </a:pPr>
            <a:r>
              <a:rPr lang="en-US" sz="1100" dirty="0" smtClean="0"/>
              <a:t>(University </a:t>
            </a:r>
            <a:r>
              <a:rPr lang="en-US" sz="1100" dirty="0"/>
              <a:t>of Minnesota Extension </a:t>
            </a:r>
            <a:r>
              <a:rPr lang="en-US" sz="1100" dirty="0" err="1"/>
              <a:t>FinBin</a:t>
            </a:r>
            <a:r>
              <a:rPr lang="en-US" sz="1100" dirty="0"/>
              <a:t> and the Minnesota State College and University </a:t>
            </a:r>
            <a:r>
              <a:rPr lang="en-US" sz="1100" dirty="0" smtClean="0"/>
              <a:t>System, 2019).</a:t>
            </a:r>
            <a:endParaRPr lang="en-US" sz="1100" dirty="0"/>
          </a:p>
          <a:p>
            <a:endParaRPr lang="en-US" sz="2400" dirty="0"/>
          </a:p>
        </p:txBody>
      </p:sp>
      <p:sp>
        <p:nvSpPr>
          <p:cNvPr id="2" name="TextBox 1"/>
          <p:cNvSpPr txBox="1"/>
          <p:nvPr/>
        </p:nvSpPr>
        <p:spPr>
          <a:xfrm>
            <a:off x="5071358" y="2159416"/>
            <a:ext cx="1263487" cy="26468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0" i="0" u="none" strike="noStrike" kern="1200" cap="none" spc="0" normalizeH="0" baseline="0" noProof="0" dirty="0" smtClean="0">
                <a:ln>
                  <a:noFill/>
                </a:ln>
                <a:solidFill>
                  <a:srgbClr val="7A0019"/>
                </a:solidFill>
                <a:effectLst/>
                <a:uLnTx/>
                <a:uFillTx/>
                <a:latin typeface="Calibri"/>
                <a:ea typeface="+mn-ea"/>
                <a:cs typeface="+mn-cs"/>
              </a:rPr>
              <a:t>$</a:t>
            </a:r>
          </a:p>
        </p:txBody>
      </p:sp>
      <p:sp>
        <p:nvSpPr>
          <p:cNvPr id="3" name="Rectangle 2"/>
          <p:cNvSpPr/>
          <p:nvPr/>
        </p:nvSpPr>
        <p:spPr>
          <a:xfrm>
            <a:off x="6187362" y="3323012"/>
            <a:ext cx="1685077" cy="92333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7A0019"/>
                </a:solidFill>
                <a:effectLst/>
                <a:uLnTx/>
                <a:uFillTx/>
                <a:latin typeface="Arial" charset="0"/>
                <a:ea typeface="+mn-ea"/>
                <a:cs typeface="+mn-cs"/>
              </a:rPr>
              <a:t>800k</a:t>
            </a:r>
          </a:p>
        </p:txBody>
      </p:sp>
      <p:sp>
        <p:nvSpPr>
          <p:cNvPr id="8" name="TextBox 7"/>
          <p:cNvSpPr txBox="1"/>
          <p:nvPr/>
        </p:nvSpPr>
        <p:spPr>
          <a:xfrm>
            <a:off x="5777345" y="6550223"/>
            <a:ext cx="3366655" cy="307777"/>
          </a:xfrm>
          <a:prstGeom prst="rect">
            <a:avLst/>
          </a:prstGeom>
          <a:noFill/>
        </p:spPr>
        <p:txBody>
          <a:bodyPr wrap="square" rtlCol="0">
            <a:spAutoFit/>
          </a:bodyPr>
          <a:lstStyle/>
          <a:p>
            <a:pPr marL="0"/>
            <a:r>
              <a:rPr lang="en-US" sz="1400" dirty="0" smtClean="0">
                <a:solidFill>
                  <a:schemeClr val="tx1">
                    <a:lumMod val="50000"/>
                  </a:schemeClr>
                </a:solidFill>
              </a:rPr>
              <a:t>Credit: Megan Roberts, UMN Extension</a:t>
            </a:r>
          </a:p>
        </p:txBody>
      </p:sp>
    </p:spTree>
    <p:extLst>
      <p:ext uri="{BB962C8B-B14F-4D97-AF65-F5344CB8AC3E}">
        <p14:creationId xmlns:p14="http://schemas.microsoft.com/office/powerpoint/2010/main" val="96787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333"/>
            <a:ext cx="7755467" cy="1067334"/>
          </a:xfrm>
        </p:spPr>
        <p:txBody>
          <a:bodyPr/>
          <a:lstStyle/>
          <a:p>
            <a:r>
              <a:rPr lang="en-US" dirty="0" smtClean="0"/>
              <a:t>Identifying stress</a:t>
            </a:r>
            <a:endParaRPr lang="en-US" dirty="0"/>
          </a:p>
        </p:txBody>
      </p:sp>
    </p:spTree>
    <p:extLst>
      <p:ext uri="{BB962C8B-B14F-4D97-AF65-F5344CB8AC3E}">
        <p14:creationId xmlns:p14="http://schemas.microsoft.com/office/powerpoint/2010/main" val="74472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signs of stress</a:t>
            </a:r>
          </a:p>
        </p:txBody>
      </p:sp>
      <p:graphicFrame>
        <p:nvGraphicFramePr>
          <p:cNvPr id="4" name="Table 3" descr="Table showing physical, emotional, behavioral, cognitive, self-worth signs of stress">
            <a:extLst>
              <a:ext uri="{FF2B5EF4-FFF2-40B4-BE49-F238E27FC236}">
                <a16:creationId xmlns:a16="http://schemas.microsoft.com/office/drawing/2014/main" id="{569BC779-4BA0-41C5-8584-596A33993159}"/>
              </a:ext>
            </a:extLst>
          </p:cNvPr>
          <p:cNvGraphicFramePr>
            <a:graphicFrameLocks noGrp="1"/>
          </p:cNvGraphicFramePr>
          <p:nvPr>
            <p:extLst>
              <p:ext uri="{D42A27DB-BD31-4B8C-83A1-F6EECF244321}">
                <p14:modId xmlns:p14="http://schemas.microsoft.com/office/powerpoint/2010/main" val="3527259990"/>
              </p:ext>
            </p:extLst>
          </p:nvPr>
        </p:nvGraphicFramePr>
        <p:xfrm>
          <a:off x="1006917" y="1738945"/>
          <a:ext cx="7130166" cy="403432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26033">
                  <a:extLst>
                    <a:ext uri="{9D8B030D-6E8A-4147-A177-3AD203B41FA5}">
                      <a16:colId xmlns:a16="http://schemas.microsoft.com/office/drawing/2014/main" val="1593983851"/>
                    </a:ext>
                  </a:extLst>
                </a:gridCol>
                <a:gridCol w="1426033">
                  <a:extLst>
                    <a:ext uri="{9D8B030D-6E8A-4147-A177-3AD203B41FA5}">
                      <a16:colId xmlns:a16="http://schemas.microsoft.com/office/drawing/2014/main" val="224769862"/>
                    </a:ext>
                  </a:extLst>
                </a:gridCol>
                <a:gridCol w="1365406">
                  <a:extLst>
                    <a:ext uri="{9D8B030D-6E8A-4147-A177-3AD203B41FA5}">
                      <a16:colId xmlns:a16="http://schemas.microsoft.com/office/drawing/2014/main" val="2751934341"/>
                    </a:ext>
                  </a:extLst>
                </a:gridCol>
                <a:gridCol w="1554568">
                  <a:extLst>
                    <a:ext uri="{9D8B030D-6E8A-4147-A177-3AD203B41FA5}">
                      <a16:colId xmlns:a16="http://schemas.microsoft.com/office/drawing/2014/main" val="2525859296"/>
                    </a:ext>
                  </a:extLst>
                </a:gridCol>
                <a:gridCol w="1358126">
                  <a:extLst>
                    <a:ext uri="{9D8B030D-6E8A-4147-A177-3AD203B41FA5}">
                      <a16:colId xmlns:a16="http://schemas.microsoft.com/office/drawing/2014/main" val="730446705"/>
                    </a:ext>
                  </a:extLst>
                </a:gridCol>
              </a:tblGrid>
              <a:tr h="324181">
                <a:tc>
                  <a:txBody>
                    <a:bodyPr/>
                    <a:lstStyle/>
                    <a:p>
                      <a:pPr marL="0" marR="0" algn="ctr">
                        <a:lnSpc>
                          <a:spcPct val="100000"/>
                        </a:lnSpc>
                        <a:spcBef>
                          <a:spcPts val="0"/>
                        </a:spcBef>
                        <a:spcAft>
                          <a:spcPts val="600"/>
                        </a:spcAft>
                      </a:pPr>
                      <a:r>
                        <a:rPr lang="en-US" sz="1400" b="1" dirty="0">
                          <a:effectLst/>
                          <a:latin typeface="Arial" panose="020B0604020202020204" pitchFamily="34" charset="0"/>
                          <a:cs typeface="Arial" panose="020B0604020202020204" pitchFamily="34" charset="0"/>
                        </a:rPr>
                        <a:t>Physical</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90753" marR="90753" marT="0" marB="0">
                    <a:solidFill>
                      <a:schemeClr val="bg2"/>
                    </a:solidFill>
                  </a:tcPr>
                </a:tc>
                <a:tc>
                  <a:txBody>
                    <a:bodyPr/>
                    <a:lstStyle/>
                    <a:p>
                      <a:pPr marL="0" marR="0" algn="ctr">
                        <a:lnSpc>
                          <a:spcPct val="100000"/>
                        </a:lnSpc>
                        <a:spcBef>
                          <a:spcPts val="0"/>
                        </a:spcBef>
                        <a:spcAft>
                          <a:spcPts val="600"/>
                        </a:spcAft>
                      </a:pPr>
                      <a:r>
                        <a:rPr lang="en-US" sz="1400" b="1" dirty="0">
                          <a:effectLst/>
                          <a:latin typeface="Arial" panose="020B0604020202020204" pitchFamily="34" charset="0"/>
                          <a:cs typeface="Arial" panose="020B0604020202020204" pitchFamily="34" charset="0"/>
                        </a:rPr>
                        <a:t>Emotional</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90753" marR="90753" marT="0" marB="0">
                    <a:solidFill>
                      <a:schemeClr val="accent3"/>
                    </a:solidFill>
                  </a:tcPr>
                </a:tc>
                <a:tc>
                  <a:txBody>
                    <a:bodyPr/>
                    <a:lstStyle/>
                    <a:p>
                      <a:pPr marL="0" marR="0" algn="ctr">
                        <a:lnSpc>
                          <a:spcPct val="100000"/>
                        </a:lnSpc>
                        <a:spcBef>
                          <a:spcPts val="0"/>
                        </a:spcBef>
                        <a:spcAft>
                          <a:spcPts val="600"/>
                        </a:spcAft>
                      </a:pPr>
                      <a:r>
                        <a:rPr lang="en-US" sz="1400" b="1" dirty="0">
                          <a:effectLst/>
                          <a:latin typeface="Arial" panose="020B0604020202020204" pitchFamily="34" charset="0"/>
                          <a:ea typeface="Calibri" panose="020F0502020204030204" pitchFamily="34" charset="0"/>
                          <a:cs typeface="Arial" panose="020B0604020202020204" pitchFamily="34" charset="0"/>
                        </a:rPr>
                        <a:t>Behavioral</a:t>
                      </a:r>
                    </a:p>
                  </a:txBody>
                  <a:tcPr marL="90753" marR="90753" marT="0" marB="0">
                    <a:solidFill>
                      <a:schemeClr val="accent3"/>
                    </a:solidFill>
                  </a:tcPr>
                </a:tc>
                <a:tc>
                  <a:txBody>
                    <a:bodyPr/>
                    <a:lstStyle/>
                    <a:p>
                      <a:pPr marL="0" marR="0" algn="ctr">
                        <a:lnSpc>
                          <a:spcPct val="100000"/>
                        </a:lnSpc>
                        <a:spcBef>
                          <a:spcPts val="0"/>
                        </a:spcBef>
                        <a:spcAft>
                          <a:spcPts val="600"/>
                        </a:spcAft>
                      </a:pPr>
                      <a:r>
                        <a:rPr lang="en-US" sz="1400" b="1" dirty="0">
                          <a:effectLst/>
                          <a:latin typeface="Arial" panose="020B0604020202020204" pitchFamily="34" charset="0"/>
                          <a:ea typeface="Calibri" panose="020F0502020204030204" pitchFamily="34" charset="0"/>
                          <a:cs typeface="Arial" panose="020B0604020202020204" pitchFamily="34" charset="0"/>
                        </a:rPr>
                        <a:t>Cognitive</a:t>
                      </a:r>
                    </a:p>
                  </a:txBody>
                  <a:tcPr marL="90753" marR="90753" marT="0" marB="0">
                    <a:solidFill>
                      <a:schemeClr val="accent3"/>
                    </a:solidFill>
                  </a:tcPr>
                </a:tc>
                <a:tc>
                  <a:txBody>
                    <a:bodyPr/>
                    <a:lstStyle/>
                    <a:p>
                      <a:pPr marL="0" marR="0" algn="ctr">
                        <a:lnSpc>
                          <a:spcPct val="100000"/>
                        </a:lnSpc>
                        <a:spcBef>
                          <a:spcPts val="0"/>
                        </a:spcBef>
                        <a:spcAft>
                          <a:spcPts val="600"/>
                        </a:spcAft>
                      </a:pPr>
                      <a:r>
                        <a:rPr lang="en-US" sz="1400" b="1" dirty="0">
                          <a:effectLst/>
                          <a:latin typeface="Arial" panose="020B0604020202020204" pitchFamily="34" charset="0"/>
                          <a:ea typeface="Calibri" panose="020F0502020204030204" pitchFamily="34" charset="0"/>
                          <a:cs typeface="Arial" panose="020B0604020202020204" pitchFamily="34" charset="0"/>
                        </a:rPr>
                        <a:t>Self-worth</a:t>
                      </a:r>
                    </a:p>
                  </a:txBody>
                  <a:tcPr marL="90753" marR="90753" marT="0" marB="0">
                    <a:solidFill>
                      <a:schemeClr val="accent3"/>
                    </a:solidFill>
                  </a:tcPr>
                </a:tc>
                <a:extLst>
                  <a:ext uri="{0D108BD9-81ED-4DB2-BD59-A6C34878D82A}">
                    <a16:rowId xmlns:a16="http://schemas.microsoft.com/office/drawing/2014/main" val="3220377489"/>
                  </a:ext>
                </a:extLst>
              </a:tr>
              <a:tr h="3710145">
                <a:tc>
                  <a:txBody>
                    <a:bodyPr/>
                    <a:lstStyle/>
                    <a:p>
                      <a:pPr marL="115888" marR="0" indent="-115888" algn="l">
                        <a:lnSpc>
                          <a:spcPct val="100000"/>
                        </a:lnSpc>
                        <a:spcBef>
                          <a:spcPts val="0"/>
                        </a:spcBef>
                        <a:spcAft>
                          <a:spcPts val="300"/>
                        </a:spcAft>
                        <a:buFont typeface="Arial" panose="020B0604020202020204" pitchFamily="34" charset="0"/>
                        <a:buChar char="•"/>
                      </a:pPr>
                      <a:endParaRPr lang="en-US" sz="1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Headaches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Ulcers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Backaches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Eating problems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Sleeping problems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Frequent sickness</a:t>
                      </a:r>
                    </a:p>
                    <a:p>
                      <a:pPr marL="115888" marR="0" indent="-115888" algn="l">
                        <a:lnSpc>
                          <a:spcPct val="100000"/>
                        </a:lnSpc>
                        <a:spcBef>
                          <a:spcPts val="0"/>
                        </a:spcBef>
                        <a:spcAft>
                          <a:spcPts val="300"/>
                        </a:spcAft>
                        <a:buFont typeface="Arial" panose="020B0604020202020204" pitchFamily="34" charset="0"/>
                        <a:buChar char="•"/>
                      </a:pPr>
                      <a:r>
                        <a:rPr lang="en-US" sz="1600" b="1" dirty="0" smtClea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Exhaustion</a:t>
                      </a:r>
                    </a:p>
                    <a:p>
                      <a:pPr marL="115888" marR="0" indent="-115888" algn="l">
                        <a:lnSpc>
                          <a:spcPct val="100000"/>
                        </a:lnSpc>
                        <a:spcBef>
                          <a:spcPts val="0"/>
                        </a:spcBef>
                        <a:spcAft>
                          <a:spcPts val="300"/>
                        </a:spcAft>
                        <a:buFont typeface="Arial" panose="020B0604020202020204" pitchFamily="34" charset="0"/>
                        <a:buChar char="•"/>
                      </a:pPr>
                      <a:r>
                        <a:rPr lang="en-US" sz="1600" b="1" dirty="0" smtClean="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Poor hygiene</a:t>
                      </a:r>
                      <a:endPar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90753" marR="90753" marT="0" marB="0">
                    <a:solidFill>
                      <a:schemeClr val="accent3">
                        <a:lumMod val="20000"/>
                        <a:lumOff val="80000"/>
                      </a:schemeClr>
                    </a:solidFill>
                  </a:tcPr>
                </a:tc>
                <a:tc>
                  <a:txBody>
                    <a:bodyPr/>
                    <a:lstStyle/>
                    <a:p>
                      <a:pPr marL="115888" marR="0" indent="-115888" algn="l">
                        <a:lnSpc>
                          <a:spcPct val="100000"/>
                        </a:lnSpc>
                        <a:spcBef>
                          <a:spcPts val="0"/>
                        </a:spcBef>
                        <a:spcAft>
                          <a:spcPts val="300"/>
                        </a:spcAft>
                        <a:buFont typeface="Arial" panose="020B0604020202020204" pitchFamily="34" charset="0"/>
                        <a:buChar char="•"/>
                      </a:pPr>
                      <a:endParaRPr lang="en-US" sz="1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Sadness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Depression</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Bitterness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Anger</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Anxiety</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Loss of spirit</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Loss of sense of humor</a:t>
                      </a:r>
                    </a:p>
                  </a:txBody>
                  <a:tcPr marL="90753" marR="90753" marT="0" marB="0">
                    <a:solidFill>
                      <a:schemeClr val="accent3">
                        <a:lumMod val="20000"/>
                        <a:lumOff val="80000"/>
                      </a:schemeClr>
                    </a:solidFill>
                  </a:tcPr>
                </a:tc>
                <a:tc>
                  <a:txBody>
                    <a:bodyPr/>
                    <a:lstStyle/>
                    <a:p>
                      <a:pPr marL="115888" marR="0" indent="-115888" algn="l">
                        <a:lnSpc>
                          <a:spcPct val="100000"/>
                        </a:lnSpc>
                        <a:spcBef>
                          <a:spcPts val="0"/>
                        </a:spcBef>
                        <a:spcAft>
                          <a:spcPts val="300"/>
                        </a:spcAft>
                        <a:buFont typeface="Arial" panose="020B0604020202020204" pitchFamily="34" charset="0"/>
                        <a:buChar char="•"/>
                      </a:pPr>
                      <a:endParaRPr lang="en-US" sz="1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Irritability</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Acting out</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Passive-aggressive behavior</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Anger</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Increased drinking</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Taking drugs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Isolation</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Violence</a:t>
                      </a:r>
                    </a:p>
                  </a:txBody>
                  <a:tcPr marL="90753" marR="90753" marT="0" marB="0">
                    <a:solidFill>
                      <a:schemeClr val="accent3">
                        <a:lumMod val="20000"/>
                        <a:lumOff val="80000"/>
                      </a:schemeClr>
                    </a:solidFill>
                  </a:tcPr>
                </a:tc>
                <a:tc>
                  <a:txBody>
                    <a:bodyPr/>
                    <a:lstStyle/>
                    <a:p>
                      <a:pPr marL="115888" marR="0" indent="-115888" algn="l">
                        <a:lnSpc>
                          <a:spcPct val="100000"/>
                        </a:lnSpc>
                        <a:spcBef>
                          <a:spcPts val="0"/>
                        </a:spcBef>
                        <a:spcAft>
                          <a:spcPts val="300"/>
                        </a:spcAft>
                        <a:buFont typeface="Arial" panose="020B0604020202020204" pitchFamily="34" charset="0"/>
                        <a:buChar char="•"/>
                      </a:pPr>
                      <a:endParaRPr lang="en-US" sz="1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Memory loss</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Lack of </a:t>
                      </a:r>
                      <a:r>
                        <a:rPr lang="en-US" sz="1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concentration</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Difficulty with simple decisions</a:t>
                      </a:r>
                    </a:p>
                  </a:txBody>
                  <a:tcPr marL="90753" marR="90753" marT="0" marB="0">
                    <a:solidFill>
                      <a:schemeClr val="accent3">
                        <a:lumMod val="20000"/>
                        <a:lumOff val="80000"/>
                      </a:schemeClr>
                    </a:solidFill>
                  </a:tcPr>
                </a:tc>
                <a:tc>
                  <a:txBody>
                    <a:bodyPr/>
                    <a:lstStyle/>
                    <a:p>
                      <a:pPr marL="115888" marR="0" indent="-115888" algn="l">
                        <a:lnSpc>
                          <a:spcPct val="100000"/>
                        </a:lnSpc>
                        <a:spcBef>
                          <a:spcPts val="0"/>
                        </a:spcBef>
                        <a:spcAft>
                          <a:spcPts val="300"/>
                        </a:spcAft>
                        <a:buFont typeface="Arial" panose="020B0604020202020204" pitchFamily="34" charset="0"/>
                        <a:buChar char="•"/>
                      </a:pPr>
                      <a:endParaRPr lang="en-US" sz="1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Feel like a failure</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Can’t do anything right</a:t>
                      </a:r>
                    </a:p>
                    <a:p>
                      <a:pPr marL="115888" marR="0" indent="-115888" algn="l">
                        <a:lnSpc>
                          <a:spcPct val="100000"/>
                        </a:lnSpc>
                        <a:spcBef>
                          <a:spcPts val="0"/>
                        </a:spcBef>
                        <a:spcAft>
                          <a:spcPts val="300"/>
                        </a:spcAft>
                        <a:buFont typeface="Arial" panose="020B0604020202020204" pitchFamily="34" charset="0"/>
                        <a:buChar char="•"/>
                      </a:pPr>
                      <a:r>
                        <a:rPr lang="en-US" sz="16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Not being able to fix things</a:t>
                      </a:r>
                    </a:p>
                  </a:txBody>
                  <a:tcPr marL="90753" marR="90753" marT="0" marB="0">
                    <a:solidFill>
                      <a:schemeClr val="accent3">
                        <a:lumMod val="20000"/>
                        <a:lumOff val="80000"/>
                      </a:schemeClr>
                    </a:solidFill>
                  </a:tcPr>
                </a:tc>
                <a:extLst>
                  <a:ext uri="{0D108BD9-81ED-4DB2-BD59-A6C34878D82A}">
                    <a16:rowId xmlns:a16="http://schemas.microsoft.com/office/drawing/2014/main" val="2432452227"/>
                  </a:ext>
                </a:extLst>
              </a:tr>
            </a:tbl>
          </a:graphicData>
        </a:graphic>
      </p:graphicFrame>
    </p:spTree>
    <p:extLst>
      <p:ext uri="{BB962C8B-B14F-4D97-AF65-F5344CB8AC3E}">
        <p14:creationId xmlns:p14="http://schemas.microsoft.com/office/powerpoint/2010/main" val="3464248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prolonged stress</a:t>
            </a:r>
            <a:endParaRPr lang="en-US" dirty="0"/>
          </a:p>
        </p:txBody>
      </p:sp>
      <p:sp>
        <p:nvSpPr>
          <p:cNvPr id="3" name="Content Placeholder 2"/>
          <p:cNvSpPr>
            <a:spLocks noGrp="1"/>
          </p:cNvSpPr>
          <p:nvPr>
            <p:ph idx="1"/>
          </p:nvPr>
        </p:nvSpPr>
        <p:spPr>
          <a:xfrm>
            <a:off x="457200" y="1600200"/>
            <a:ext cx="8229600" cy="4622804"/>
          </a:xfrm>
        </p:spPr>
        <p:txBody>
          <a:bodyPr/>
          <a:lstStyle/>
          <a:p>
            <a:r>
              <a:rPr lang="en-US" dirty="0" smtClean="0"/>
              <a:t>Previously identified signs have not improved or have multiplied</a:t>
            </a:r>
          </a:p>
          <a:p>
            <a:r>
              <a:rPr lang="en-US" dirty="0"/>
              <a:t>Change in routine</a:t>
            </a:r>
          </a:p>
          <a:p>
            <a:r>
              <a:rPr lang="en-US" dirty="0"/>
              <a:t>Appearance </a:t>
            </a:r>
            <a:r>
              <a:rPr lang="en-US" dirty="0" smtClean="0"/>
              <a:t>declines</a:t>
            </a:r>
            <a:endParaRPr lang="en-US" dirty="0"/>
          </a:p>
          <a:p>
            <a:r>
              <a:rPr lang="en-US" dirty="0" smtClean="0"/>
              <a:t>Increase </a:t>
            </a:r>
            <a:r>
              <a:rPr lang="en-US" dirty="0"/>
              <a:t>in illness</a:t>
            </a:r>
          </a:p>
          <a:p>
            <a:r>
              <a:rPr lang="en-US" dirty="0"/>
              <a:t>Increase in farm accidents</a:t>
            </a:r>
          </a:p>
          <a:p>
            <a:r>
              <a:rPr lang="en-US" dirty="0" smtClean="0"/>
              <a:t>Family members </a:t>
            </a:r>
            <a:r>
              <a:rPr lang="en-US" dirty="0"/>
              <a:t>show signs of stress</a:t>
            </a:r>
          </a:p>
          <a:p>
            <a:endParaRPr lang="en-US" dirty="0"/>
          </a:p>
        </p:txBody>
      </p:sp>
    </p:spTree>
    <p:extLst>
      <p:ext uri="{BB962C8B-B14F-4D97-AF65-F5344CB8AC3E}">
        <p14:creationId xmlns:p14="http://schemas.microsoft.com/office/powerpoint/2010/main" val="200796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333"/>
            <a:ext cx="7755467" cy="1067334"/>
          </a:xfrm>
        </p:spPr>
        <p:txBody>
          <a:bodyPr/>
          <a:lstStyle/>
          <a:p>
            <a:r>
              <a:rPr lang="en-US" dirty="0" smtClean="0"/>
              <a:t>Communicating with farmers under stress</a:t>
            </a:r>
            <a:endParaRPr lang="en-US" dirty="0"/>
          </a:p>
        </p:txBody>
      </p:sp>
    </p:spTree>
    <p:extLst>
      <p:ext uri="{BB962C8B-B14F-4D97-AF65-F5344CB8AC3E}">
        <p14:creationId xmlns:p14="http://schemas.microsoft.com/office/powerpoint/2010/main" val="166119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655" y="2895333"/>
            <a:ext cx="8014855" cy="1067334"/>
          </a:xfrm>
        </p:spPr>
        <p:txBody>
          <a:bodyPr/>
          <a:lstStyle/>
          <a:p>
            <a:r>
              <a:rPr lang="en-US" dirty="0" smtClean="0"/>
              <a:t>Some notes on well-being, mental health, &amp; mental illness</a:t>
            </a:r>
            <a:endParaRPr lang="en-US" dirty="0"/>
          </a:p>
        </p:txBody>
      </p:sp>
    </p:spTree>
    <p:extLst>
      <p:ext uri="{BB962C8B-B14F-4D97-AF65-F5344CB8AC3E}">
        <p14:creationId xmlns:p14="http://schemas.microsoft.com/office/powerpoint/2010/main" val="143848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9300"/>
            <a:ext cx="8686800" cy="668338"/>
          </a:xfrm>
        </p:spPr>
        <p:txBody>
          <a:bodyPr/>
          <a:lstStyle/>
          <a:p>
            <a:r>
              <a:rPr lang="en-US" sz="4300" dirty="0" smtClean="0"/>
              <a:t>Preparing for the conversation</a:t>
            </a:r>
            <a:endParaRPr lang="en-US" sz="4300" dirty="0"/>
          </a:p>
        </p:txBody>
      </p:sp>
      <p:sp>
        <p:nvSpPr>
          <p:cNvPr id="5" name="Content Placeholder 4"/>
          <p:cNvSpPr>
            <a:spLocks noGrp="1"/>
          </p:cNvSpPr>
          <p:nvPr>
            <p:ph idx="1"/>
          </p:nvPr>
        </p:nvSpPr>
        <p:spPr>
          <a:xfrm>
            <a:off x="457200" y="1600200"/>
            <a:ext cx="8229600" cy="3465564"/>
          </a:xfrm>
        </p:spPr>
        <p:txBody>
          <a:bodyPr/>
          <a:lstStyle/>
          <a:p>
            <a:r>
              <a:rPr lang="en-US" dirty="0" smtClean="0"/>
              <a:t>Ask yourself some questions</a:t>
            </a:r>
          </a:p>
          <a:p>
            <a:r>
              <a:rPr lang="en-US" dirty="0" smtClean="0"/>
              <a:t>Get yourself in the proper mindset</a:t>
            </a:r>
          </a:p>
          <a:p>
            <a:pPr lvl="1"/>
            <a:r>
              <a:rPr lang="en-US" dirty="0" smtClean="0"/>
              <a:t>Do you have </a:t>
            </a:r>
            <a:r>
              <a:rPr lang="en-US" dirty="0" smtClean="0">
                <a:hlinkClick r:id="rId3"/>
              </a:rPr>
              <a:t>empathy</a:t>
            </a:r>
            <a:r>
              <a:rPr lang="en-US" dirty="0" smtClean="0"/>
              <a:t>?</a:t>
            </a:r>
          </a:p>
          <a:p>
            <a:r>
              <a:rPr lang="en-US" dirty="0" smtClean="0"/>
              <a:t>What is your role?</a:t>
            </a:r>
          </a:p>
          <a:p>
            <a:r>
              <a:rPr lang="en-US" dirty="0" smtClean="0"/>
              <a:t>The goal: open, honest dialogue</a:t>
            </a:r>
          </a:p>
          <a:p>
            <a:endParaRPr lang="en-US" dirty="0"/>
          </a:p>
        </p:txBody>
      </p:sp>
    </p:spTree>
    <p:extLst>
      <p:ext uri="{BB962C8B-B14F-4D97-AF65-F5344CB8AC3E}">
        <p14:creationId xmlns:p14="http://schemas.microsoft.com/office/powerpoint/2010/main" val="2271236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 to listen!</a:t>
            </a:r>
          </a:p>
        </p:txBody>
      </p:sp>
      <p:sp>
        <p:nvSpPr>
          <p:cNvPr id="3" name="Content Placeholder 2"/>
          <p:cNvSpPr>
            <a:spLocks noGrp="1"/>
          </p:cNvSpPr>
          <p:nvPr>
            <p:ph idx="1"/>
          </p:nvPr>
        </p:nvSpPr>
        <p:spPr>
          <a:xfrm>
            <a:off x="2351868" y="2231813"/>
            <a:ext cx="4440264" cy="584775"/>
          </a:xfrm>
        </p:spPr>
        <p:txBody>
          <a:bodyPr/>
          <a:lstStyle/>
          <a:p>
            <a:pPr marL="0" indent="0">
              <a:buNone/>
            </a:pPr>
            <a:r>
              <a:rPr lang="en-US" dirty="0" smtClean="0"/>
              <a:t>Practice </a:t>
            </a:r>
            <a:r>
              <a:rPr lang="en-US" dirty="0"/>
              <a:t>active </a:t>
            </a:r>
            <a:r>
              <a:rPr lang="en-US" dirty="0" smtClean="0"/>
              <a:t>listening</a:t>
            </a:r>
            <a:endParaRPr lang="en-US" dirty="0"/>
          </a:p>
        </p:txBody>
      </p:sp>
      <p:sp>
        <p:nvSpPr>
          <p:cNvPr id="4" name="Rectangle 3"/>
          <p:cNvSpPr/>
          <p:nvPr/>
        </p:nvSpPr>
        <p:spPr>
          <a:xfrm>
            <a:off x="933450" y="3448050"/>
            <a:ext cx="7315200" cy="1752600"/>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38100">
                <a:solidFill>
                  <a:schemeClr val="tx1"/>
                </a:solidFill>
              </a:ln>
              <a:solidFill>
                <a:srgbClr val="7A0019"/>
              </a:solidFill>
              <a:effectLst/>
              <a:uLnTx/>
              <a:uFillTx/>
              <a:latin typeface="Arial"/>
              <a:ea typeface="+mn-ea"/>
              <a:cs typeface="+mn-cs"/>
            </a:endParaRPr>
          </a:p>
        </p:txBody>
      </p:sp>
      <p:sp>
        <p:nvSpPr>
          <p:cNvPr id="5" name="TextBox 4"/>
          <p:cNvSpPr txBox="1"/>
          <p:nvPr/>
        </p:nvSpPr>
        <p:spPr>
          <a:xfrm>
            <a:off x="0" y="3630763"/>
            <a:ext cx="9144000" cy="1400383"/>
          </a:xfrm>
          <a:prstGeom prst="rect">
            <a:avLst/>
          </a:prstGeom>
          <a:noFill/>
        </p:spPr>
        <p:txBody>
          <a:bodyPr wrap="square" rtlCol="0">
            <a:spAutoFit/>
          </a:bodyPr>
          <a:lstStyle/>
          <a:p>
            <a:pPr lvl="0" algn="ctr">
              <a:spcBef>
                <a:spcPct val="20000"/>
              </a:spcBef>
              <a:buClr>
                <a:srgbClr val="CE1B22"/>
              </a:buClr>
            </a:pPr>
            <a:r>
              <a:rPr lang="en-US" sz="2500" b="1" kern="0" dirty="0" smtClean="0">
                <a:solidFill>
                  <a:srgbClr val="7A0019"/>
                </a:solidFill>
                <a:latin typeface="Arial"/>
              </a:rPr>
              <a:t>Ask—Probe—Attend</a:t>
            </a:r>
          </a:p>
          <a:p>
            <a:pPr lvl="0" algn="ctr">
              <a:spcBef>
                <a:spcPct val="20000"/>
              </a:spcBef>
              <a:buClr>
                <a:srgbClr val="CE1B22"/>
              </a:buClr>
            </a:pPr>
            <a:endParaRPr lang="en-US" sz="2500" b="1" kern="0" dirty="0">
              <a:solidFill>
                <a:srgbClr val="7A0019"/>
              </a:solidFill>
              <a:latin typeface="Arial"/>
            </a:endParaRPr>
          </a:p>
          <a:p>
            <a:pPr lvl="0" algn="ctr">
              <a:spcBef>
                <a:spcPct val="20000"/>
              </a:spcBef>
              <a:buClr>
                <a:srgbClr val="CE1B22"/>
              </a:buClr>
            </a:pPr>
            <a:r>
              <a:rPr lang="en-US" sz="2500" b="1" kern="0" dirty="0" smtClean="0">
                <a:solidFill>
                  <a:srgbClr val="7A0019"/>
                </a:solidFill>
                <a:latin typeface="Arial"/>
              </a:rPr>
              <a:t>Restate—Paraphrase—Summarize—Reframe </a:t>
            </a:r>
            <a:endParaRPr lang="en-US" sz="2500" b="1" kern="0" dirty="0">
              <a:solidFill>
                <a:srgbClr val="7A0019"/>
              </a:solidFill>
              <a:latin typeface="Arial"/>
            </a:endParaRPr>
          </a:p>
        </p:txBody>
      </p:sp>
    </p:spTree>
    <p:extLst>
      <p:ext uri="{BB962C8B-B14F-4D97-AF65-F5344CB8AC3E}">
        <p14:creationId xmlns:p14="http://schemas.microsoft.com/office/powerpoint/2010/main" val="202232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9300"/>
            <a:ext cx="8824823" cy="668338"/>
          </a:xfrm>
        </p:spPr>
        <p:txBody>
          <a:bodyPr/>
          <a:lstStyle/>
          <a:p>
            <a:r>
              <a:rPr lang="en-US" sz="4300" dirty="0"/>
              <a:t>Reach out if you are concerned</a:t>
            </a:r>
          </a:p>
        </p:txBody>
      </p:sp>
      <p:sp>
        <p:nvSpPr>
          <p:cNvPr id="3" name="Content Placeholder 2"/>
          <p:cNvSpPr>
            <a:spLocks noGrp="1"/>
          </p:cNvSpPr>
          <p:nvPr>
            <p:ph idx="1"/>
          </p:nvPr>
        </p:nvSpPr>
        <p:spPr>
          <a:xfrm>
            <a:off x="457200" y="1600200"/>
            <a:ext cx="8229600" cy="3243965"/>
          </a:xfrm>
        </p:spPr>
        <p:txBody>
          <a:bodyPr/>
          <a:lstStyle/>
          <a:p>
            <a:r>
              <a:rPr lang="en-US" dirty="0"/>
              <a:t>It can be uncomfortable, but reaching out is critical</a:t>
            </a:r>
          </a:p>
          <a:p>
            <a:r>
              <a:rPr lang="en-US" dirty="0"/>
              <a:t>Individuals experiencing stress typically feel </a:t>
            </a:r>
            <a:r>
              <a:rPr lang="en-US" dirty="0" smtClean="0"/>
              <a:t>isolated</a:t>
            </a:r>
          </a:p>
          <a:p>
            <a:r>
              <a:rPr lang="en-US" dirty="0" smtClean="0"/>
              <a:t>Acknowledgment of someone’s suffering can offer them relief</a:t>
            </a:r>
            <a:endParaRPr lang="en-US" dirty="0"/>
          </a:p>
        </p:txBody>
      </p:sp>
    </p:spTree>
    <p:extLst>
      <p:ext uri="{BB962C8B-B14F-4D97-AF65-F5344CB8AC3E}">
        <p14:creationId xmlns:p14="http://schemas.microsoft.com/office/powerpoint/2010/main" val="1811672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Conversation </a:t>
            </a:r>
            <a:r>
              <a:rPr lang="en-US" dirty="0" smtClean="0"/>
              <a:t>Starters</a:t>
            </a:r>
            <a:endParaRPr lang="en-US" dirty="0"/>
          </a:p>
        </p:txBody>
      </p:sp>
      <p:sp>
        <p:nvSpPr>
          <p:cNvPr id="3" name="Content Placeholder 2"/>
          <p:cNvSpPr>
            <a:spLocks noGrp="1"/>
          </p:cNvSpPr>
          <p:nvPr>
            <p:ph idx="1"/>
          </p:nvPr>
        </p:nvSpPr>
        <p:spPr>
          <a:xfrm>
            <a:off x="457200" y="1417638"/>
            <a:ext cx="8229600" cy="5336846"/>
          </a:xfrm>
        </p:spPr>
        <p:txBody>
          <a:bodyPr/>
          <a:lstStyle/>
          <a:p>
            <a:pPr marL="0" indent="0">
              <a:buNone/>
            </a:pPr>
            <a:r>
              <a:rPr lang="en-US" sz="2800" dirty="0"/>
              <a:t>I've been worried about you. Can we talk about what you are experiencing? If not, who are you comfortable talking to</a:t>
            </a:r>
            <a:r>
              <a:rPr lang="en-US" sz="2800" dirty="0" smtClean="0"/>
              <a:t>?</a:t>
            </a:r>
          </a:p>
          <a:p>
            <a:pPr marL="0" indent="0">
              <a:buNone/>
            </a:pPr>
            <a:endParaRPr lang="en-US" sz="2800" dirty="0"/>
          </a:p>
          <a:p>
            <a:pPr marL="0" indent="0">
              <a:buNone/>
            </a:pPr>
            <a:r>
              <a:rPr lang="en-US" sz="2800" dirty="0"/>
              <a:t>I am someone who cares and wants to listen. What do you want me to know about how you are feeling?</a:t>
            </a:r>
          </a:p>
          <a:p>
            <a:pPr marL="0" indent="0">
              <a:buNone/>
            </a:pPr>
            <a:endParaRPr lang="en-US" sz="2800" dirty="0" smtClean="0"/>
          </a:p>
          <a:p>
            <a:pPr marL="0" indent="0">
              <a:buNone/>
            </a:pPr>
            <a:r>
              <a:rPr lang="en-US" sz="2800" dirty="0"/>
              <a:t>It seems like you are going through a difficult time. How can I help you to find help?</a:t>
            </a:r>
          </a:p>
          <a:p>
            <a:pPr marL="0" indent="0">
              <a:buNone/>
            </a:pPr>
            <a:endParaRPr lang="en-US" dirty="0"/>
          </a:p>
        </p:txBody>
      </p:sp>
    </p:spTree>
    <p:extLst>
      <p:ext uri="{BB962C8B-B14F-4D97-AF65-F5344CB8AC3E}">
        <p14:creationId xmlns:p14="http://schemas.microsoft.com/office/powerpoint/2010/main" val="3003071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333"/>
            <a:ext cx="7755467" cy="1067334"/>
          </a:xfrm>
        </p:spPr>
        <p:txBody>
          <a:bodyPr/>
          <a:lstStyle/>
          <a:p>
            <a:r>
              <a:rPr lang="en-US" dirty="0" smtClean="0"/>
              <a:t>The suicide question</a:t>
            </a:r>
            <a:endParaRPr lang="en-US" dirty="0"/>
          </a:p>
        </p:txBody>
      </p:sp>
    </p:spTree>
    <p:extLst>
      <p:ext uri="{BB962C8B-B14F-4D97-AF65-F5344CB8AC3E}">
        <p14:creationId xmlns:p14="http://schemas.microsoft.com/office/powerpoint/2010/main" val="1232426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Suicide Warning Signs</a:t>
            </a:r>
            <a:endParaRPr lang="en-US" dirty="0"/>
          </a:p>
        </p:txBody>
      </p:sp>
      <p:sp>
        <p:nvSpPr>
          <p:cNvPr id="5" name="Content Placeholder 4"/>
          <p:cNvSpPr>
            <a:spLocks noGrp="1"/>
          </p:cNvSpPr>
          <p:nvPr>
            <p:ph idx="1"/>
          </p:nvPr>
        </p:nvSpPr>
        <p:spPr>
          <a:xfrm>
            <a:off x="457200" y="1600200"/>
            <a:ext cx="8229600" cy="4425827"/>
          </a:xfrm>
        </p:spPr>
        <p:txBody>
          <a:bodyPr/>
          <a:lstStyle/>
          <a:p>
            <a:r>
              <a:rPr lang="en-US" dirty="0" smtClean="0"/>
              <a:t>Direct or indirect verbal clues</a:t>
            </a:r>
          </a:p>
          <a:p>
            <a:pPr lvl="1"/>
            <a:r>
              <a:rPr lang="en-US" sz="2400" dirty="0" smtClean="0"/>
              <a:t>“I’m going to kill myself.”</a:t>
            </a:r>
          </a:p>
          <a:p>
            <a:pPr lvl="1"/>
            <a:r>
              <a:rPr lang="en-US" sz="2400" dirty="0"/>
              <a:t>“You’ll need to look after your mother when I’m </a:t>
            </a:r>
            <a:r>
              <a:rPr lang="en-US" sz="2400" dirty="0" smtClean="0"/>
              <a:t>gone.”</a:t>
            </a:r>
          </a:p>
          <a:p>
            <a:r>
              <a:rPr lang="en-US" dirty="0" smtClean="0"/>
              <a:t>Behavioral clues</a:t>
            </a:r>
          </a:p>
          <a:p>
            <a:pPr lvl="1"/>
            <a:r>
              <a:rPr lang="en-US" sz="2400" dirty="0" smtClean="0"/>
              <a:t>Previous attempt</a:t>
            </a:r>
          </a:p>
          <a:p>
            <a:pPr lvl="1"/>
            <a:r>
              <a:rPr lang="en-US" sz="2400" dirty="0" smtClean="0"/>
              <a:t>Giving away possessions </a:t>
            </a:r>
            <a:endParaRPr lang="en-US" sz="2400" dirty="0"/>
          </a:p>
          <a:p>
            <a:r>
              <a:rPr lang="en-US" dirty="0" smtClean="0"/>
              <a:t>Situational clues</a:t>
            </a:r>
          </a:p>
          <a:p>
            <a:pPr lvl="1"/>
            <a:r>
              <a:rPr lang="en-US" sz="2400" dirty="0" smtClean="0"/>
              <a:t>Change in status</a:t>
            </a:r>
          </a:p>
          <a:p>
            <a:pPr lvl="1"/>
            <a:r>
              <a:rPr lang="en-US" sz="2400" dirty="0" smtClean="0"/>
              <a:t>Death of family member/friend</a:t>
            </a:r>
            <a:endParaRPr lang="en-US" sz="2400" dirty="0"/>
          </a:p>
        </p:txBody>
      </p:sp>
    </p:spTree>
    <p:extLst>
      <p:ext uri="{BB962C8B-B14F-4D97-AF65-F5344CB8AC3E}">
        <p14:creationId xmlns:p14="http://schemas.microsoft.com/office/powerpoint/2010/main" val="3902110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the question</a:t>
            </a:r>
            <a:endParaRPr lang="en-US" dirty="0"/>
          </a:p>
        </p:txBody>
      </p:sp>
      <p:sp>
        <p:nvSpPr>
          <p:cNvPr id="3" name="Content Placeholder 2"/>
          <p:cNvSpPr>
            <a:spLocks noGrp="1"/>
          </p:cNvSpPr>
          <p:nvPr>
            <p:ph idx="1"/>
          </p:nvPr>
        </p:nvSpPr>
        <p:spPr>
          <a:xfrm>
            <a:off x="457200" y="1600200"/>
            <a:ext cx="8229600" cy="3834896"/>
          </a:xfrm>
        </p:spPr>
        <p:txBody>
          <a:bodyPr/>
          <a:lstStyle/>
          <a:p>
            <a:r>
              <a:rPr lang="en-US" dirty="0"/>
              <a:t>If in doubt, don’t wait, ask the question</a:t>
            </a:r>
          </a:p>
          <a:p>
            <a:r>
              <a:rPr lang="en-US" dirty="0"/>
              <a:t>If the person is reluctant, be </a:t>
            </a:r>
            <a:r>
              <a:rPr lang="en-US" dirty="0" smtClean="0"/>
              <a:t>persistent</a:t>
            </a:r>
          </a:p>
          <a:p>
            <a:r>
              <a:rPr lang="en-US" dirty="0"/>
              <a:t>Less direct: “Have you been unhappy lately? So unhappy that you’ve been thinking about ending your life?” </a:t>
            </a:r>
          </a:p>
          <a:p>
            <a:r>
              <a:rPr lang="en-US" dirty="0" smtClean="0"/>
              <a:t>Direct</a:t>
            </a:r>
            <a:r>
              <a:rPr lang="en-US" dirty="0"/>
              <a:t>: “Are you thinking about killing yourself</a:t>
            </a:r>
            <a:r>
              <a:rPr lang="en-US" dirty="0" smtClean="0"/>
              <a:t>?”</a:t>
            </a:r>
            <a:endParaRPr lang="en-US" dirty="0"/>
          </a:p>
        </p:txBody>
      </p:sp>
    </p:spTree>
    <p:extLst>
      <p:ext uri="{BB962C8B-B14F-4D97-AF65-F5344CB8AC3E}">
        <p14:creationId xmlns:p14="http://schemas.microsoft.com/office/powerpoint/2010/main" val="279453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they say yes?</a:t>
            </a:r>
            <a:endParaRPr lang="en-US" dirty="0"/>
          </a:p>
        </p:txBody>
      </p:sp>
      <p:sp>
        <p:nvSpPr>
          <p:cNvPr id="3" name="Content Placeholder 2"/>
          <p:cNvSpPr>
            <a:spLocks noGrp="1"/>
          </p:cNvSpPr>
          <p:nvPr>
            <p:ph idx="1"/>
          </p:nvPr>
        </p:nvSpPr>
        <p:spPr>
          <a:xfrm>
            <a:off x="457200" y="1600200"/>
            <a:ext cx="8229600" cy="3219343"/>
          </a:xfrm>
        </p:spPr>
        <p:txBody>
          <a:bodyPr/>
          <a:lstStyle/>
          <a:p>
            <a:r>
              <a:rPr lang="en-US" b="1" u="sng" dirty="0" smtClean="0"/>
              <a:t>Do not leave a suicidal person alone</a:t>
            </a:r>
          </a:p>
          <a:p>
            <a:r>
              <a:rPr lang="en-US" dirty="0" smtClean="0"/>
              <a:t>Contact a family member, friend, healthcare provider, crisis team, or 911</a:t>
            </a:r>
          </a:p>
          <a:p>
            <a:pPr lvl="1"/>
            <a:r>
              <a:rPr lang="en-US" dirty="0"/>
              <a:t>1-800-273-TALK (8255</a:t>
            </a:r>
            <a:r>
              <a:rPr lang="en-US" dirty="0" smtClean="0"/>
              <a:t>)</a:t>
            </a:r>
          </a:p>
          <a:p>
            <a:pPr lvl="1"/>
            <a:r>
              <a:rPr lang="en-US" dirty="0" smtClean="0"/>
              <a:t>Text “MN” to 741741</a:t>
            </a:r>
          </a:p>
          <a:p>
            <a:pPr lvl="1"/>
            <a:r>
              <a:rPr lang="en-US" dirty="0" smtClean="0"/>
              <a:t>County Crisis Response Team</a:t>
            </a:r>
            <a:endParaRPr lang="en-US" dirty="0"/>
          </a:p>
        </p:txBody>
      </p:sp>
    </p:spTree>
    <p:extLst>
      <p:ext uri="{BB962C8B-B14F-4D97-AF65-F5344CB8AC3E}">
        <p14:creationId xmlns:p14="http://schemas.microsoft.com/office/powerpoint/2010/main" val="1220866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333"/>
            <a:ext cx="7755467" cy="1067334"/>
          </a:xfrm>
        </p:spPr>
        <p:txBody>
          <a:bodyPr/>
          <a:lstStyle/>
          <a:p>
            <a:r>
              <a:rPr lang="en-US" dirty="0" smtClean="0"/>
              <a:t>Adjust your own oxygen mask</a:t>
            </a:r>
            <a:endParaRPr lang="en-US" dirty="0"/>
          </a:p>
        </p:txBody>
      </p:sp>
    </p:spTree>
    <p:extLst>
      <p:ext uri="{BB962C8B-B14F-4D97-AF65-F5344CB8AC3E}">
        <p14:creationId xmlns:p14="http://schemas.microsoft.com/office/powerpoint/2010/main" val="3316966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care of yourself</a:t>
            </a:r>
          </a:p>
        </p:txBody>
      </p:sp>
      <p:sp>
        <p:nvSpPr>
          <p:cNvPr id="3" name="Content Placeholder 2"/>
          <p:cNvSpPr>
            <a:spLocks noGrp="1"/>
          </p:cNvSpPr>
          <p:nvPr>
            <p:ph idx="1"/>
          </p:nvPr>
        </p:nvSpPr>
        <p:spPr>
          <a:xfrm>
            <a:off x="457200" y="2142641"/>
            <a:ext cx="8229600" cy="2357568"/>
          </a:xfrm>
        </p:spPr>
        <p:txBody>
          <a:bodyPr/>
          <a:lstStyle/>
          <a:p>
            <a:r>
              <a:rPr lang="en-US" dirty="0" smtClean="0"/>
              <a:t>You can’t pour from an empty cup</a:t>
            </a:r>
            <a:endParaRPr lang="en-US" dirty="0"/>
          </a:p>
          <a:p>
            <a:pPr marL="0" indent="0">
              <a:buNone/>
            </a:pPr>
            <a:endParaRPr lang="en-US" dirty="0"/>
          </a:p>
          <a:p>
            <a:r>
              <a:rPr lang="en-US" dirty="0"/>
              <a:t>Practice intentional well-being</a:t>
            </a:r>
          </a:p>
          <a:p>
            <a:pPr marL="0" indent="0">
              <a:buNone/>
            </a:pPr>
            <a:endParaRPr lang="en-US" dirty="0"/>
          </a:p>
        </p:txBody>
      </p:sp>
    </p:spTree>
    <p:extLst>
      <p:ext uri="{BB962C8B-B14F-4D97-AF65-F5344CB8AC3E}">
        <p14:creationId xmlns:p14="http://schemas.microsoft.com/office/powerpoint/2010/main" val="241126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8BC796-186E-46C8-ADC9-06D992C214A6}"/>
              </a:ext>
            </a:extLst>
          </p:cNvPr>
          <p:cNvPicPr>
            <a:picLocks noChangeAspect="1"/>
          </p:cNvPicPr>
          <p:nvPr/>
        </p:nvPicPr>
        <p:blipFill>
          <a:blip r:embed="rId3"/>
          <a:stretch>
            <a:fillRect/>
          </a:stretch>
        </p:blipFill>
        <p:spPr>
          <a:xfrm>
            <a:off x="2468697" y="1328746"/>
            <a:ext cx="4206605" cy="4200508"/>
          </a:xfrm>
          <a:prstGeom prst="rect">
            <a:avLst/>
          </a:prstGeom>
        </p:spPr>
      </p:pic>
    </p:spTree>
    <p:extLst>
      <p:ext uri="{BB962C8B-B14F-4D97-AF65-F5344CB8AC3E}">
        <p14:creationId xmlns:p14="http://schemas.microsoft.com/office/powerpoint/2010/main" val="3532353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E9E1-4697-4884-90B8-39FBEFF1308D}"/>
              </a:ext>
            </a:extLst>
          </p:cNvPr>
          <p:cNvSpPr>
            <a:spLocks noGrp="1"/>
          </p:cNvSpPr>
          <p:nvPr>
            <p:ph type="title"/>
          </p:nvPr>
        </p:nvSpPr>
        <p:spPr>
          <a:xfrm>
            <a:off x="457200" y="749300"/>
            <a:ext cx="8934450" cy="668338"/>
          </a:xfrm>
        </p:spPr>
        <p:txBody>
          <a:bodyPr/>
          <a:lstStyle/>
          <a:p>
            <a:r>
              <a:rPr lang="en-US" sz="4000" dirty="0" smtClean="0"/>
              <a:t>Strategies to promote wellness</a:t>
            </a:r>
            <a:endParaRPr lang="en-US" sz="4000" dirty="0"/>
          </a:p>
        </p:txBody>
      </p:sp>
      <p:sp>
        <p:nvSpPr>
          <p:cNvPr id="3" name="Content Placeholder 2">
            <a:extLst>
              <a:ext uri="{FF2B5EF4-FFF2-40B4-BE49-F238E27FC236}">
                <a16:creationId xmlns:a16="http://schemas.microsoft.com/office/drawing/2014/main" id="{47D61A58-B988-4C14-820D-16F559F604C0}"/>
              </a:ext>
            </a:extLst>
          </p:cNvPr>
          <p:cNvSpPr>
            <a:spLocks noGrp="1"/>
          </p:cNvSpPr>
          <p:nvPr>
            <p:ph idx="1"/>
          </p:nvPr>
        </p:nvSpPr>
        <p:spPr>
          <a:xfrm>
            <a:off x="457199" y="1600200"/>
            <a:ext cx="8399929" cy="4130361"/>
          </a:xfrm>
        </p:spPr>
        <p:txBody>
          <a:bodyPr/>
          <a:lstStyle/>
          <a:p>
            <a:r>
              <a:rPr lang="en-US" dirty="0"/>
              <a:t>Deep breathing</a:t>
            </a:r>
          </a:p>
          <a:p>
            <a:r>
              <a:rPr lang="en-US" dirty="0" smtClean="0"/>
              <a:t>Meditation/Reflection</a:t>
            </a:r>
            <a:endParaRPr lang="en-US" dirty="0"/>
          </a:p>
          <a:p>
            <a:r>
              <a:rPr lang="en-US" dirty="0" smtClean="0"/>
              <a:t>Positive self-talk</a:t>
            </a:r>
            <a:endParaRPr lang="en-US" dirty="0"/>
          </a:p>
          <a:p>
            <a:r>
              <a:rPr lang="en-US" dirty="0" smtClean="0"/>
              <a:t>Physical Activity</a:t>
            </a:r>
          </a:p>
          <a:p>
            <a:r>
              <a:rPr lang="en-US" dirty="0" smtClean="0"/>
              <a:t>Hobbies</a:t>
            </a:r>
            <a:endParaRPr lang="en-US" dirty="0"/>
          </a:p>
          <a:p>
            <a:r>
              <a:rPr lang="en-US" dirty="0"/>
              <a:t>Connect with people in your social network</a:t>
            </a:r>
          </a:p>
          <a:p>
            <a:r>
              <a:rPr lang="en-US" dirty="0"/>
              <a:t>Speaking with a mental health professional</a:t>
            </a:r>
          </a:p>
        </p:txBody>
      </p:sp>
    </p:spTree>
    <p:extLst>
      <p:ext uri="{BB962C8B-B14F-4D97-AF65-F5344CB8AC3E}">
        <p14:creationId xmlns:p14="http://schemas.microsoft.com/office/powerpoint/2010/main" val="1404567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333"/>
            <a:ext cx="7755467" cy="1067334"/>
          </a:xfrm>
        </p:spPr>
        <p:txBody>
          <a:bodyPr/>
          <a:lstStyle/>
          <a:p>
            <a:r>
              <a:rPr lang="en-US" dirty="0" smtClean="0"/>
              <a:t>Resources for Farm Stress</a:t>
            </a:r>
            <a:endParaRPr lang="en-US" dirty="0"/>
          </a:p>
        </p:txBody>
      </p:sp>
    </p:spTree>
    <p:extLst>
      <p:ext uri="{BB962C8B-B14F-4D97-AF65-F5344CB8AC3E}">
        <p14:creationId xmlns:p14="http://schemas.microsoft.com/office/powerpoint/2010/main" val="679123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229600" cy="3391698"/>
          </a:xfrm>
        </p:spPr>
        <p:txBody>
          <a:bodyPr/>
          <a:lstStyle/>
          <a:p>
            <a:r>
              <a:rPr lang="en-US" dirty="0" smtClean="0"/>
              <a:t>z.umn.edu/</a:t>
            </a:r>
            <a:r>
              <a:rPr lang="en-US" dirty="0" err="1" smtClean="0"/>
              <a:t>ruralstress</a:t>
            </a:r>
            <a:endParaRPr lang="en-US" dirty="0" smtClean="0"/>
          </a:p>
          <a:p>
            <a:r>
              <a:rPr lang="en-US" dirty="0" smtClean="0"/>
              <a:t>mnfarmstress.com</a:t>
            </a:r>
          </a:p>
          <a:p>
            <a:r>
              <a:rPr lang="en-US" dirty="0" smtClean="0"/>
              <a:t>Rural Mental Health Specialists</a:t>
            </a:r>
          </a:p>
          <a:p>
            <a:pPr lvl="1"/>
            <a:r>
              <a:rPr lang="en-US" dirty="0"/>
              <a:t>Ted Matthews: </a:t>
            </a:r>
            <a:r>
              <a:rPr lang="en-US" dirty="0" smtClean="0"/>
              <a:t>320-266-2390</a:t>
            </a:r>
          </a:p>
          <a:p>
            <a:pPr lvl="1"/>
            <a:r>
              <a:rPr lang="en-US" dirty="0"/>
              <a:t>Monica McConkey: </a:t>
            </a:r>
            <a:r>
              <a:rPr lang="en-US" dirty="0" smtClean="0"/>
              <a:t>218-280-7785</a:t>
            </a:r>
          </a:p>
          <a:p>
            <a:r>
              <a:rPr lang="en-US" dirty="0" smtClean="0"/>
              <a:t>MN Farm &amp; </a:t>
            </a:r>
            <a:r>
              <a:rPr lang="en-US" dirty="0"/>
              <a:t>Rural Helpline: 833-600-2670</a:t>
            </a:r>
          </a:p>
        </p:txBody>
      </p:sp>
    </p:spTree>
    <p:extLst>
      <p:ext uri="{BB962C8B-B14F-4D97-AF65-F5344CB8AC3E}">
        <p14:creationId xmlns:p14="http://schemas.microsoft.com/office/powerpoint/2010/main" val="218511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a:t>
            </a:r>
            <a:endParaRPr lang="en-US" dirty="0"/>
          </a:p>
        </p:txBody>
      </p:sp>
      <p:sp>
        <p:nvSpPr>
          <p:cNvPr id="5" name="Content Placeholder 4"/>
          <p:cNvSpPr>
            <a:spLocks noGrp="1"/>
          </p:cNvSpPr>
          <p:nvPr>
            <p:ph idx="1"/>
          </p:nvPr>
        </p:nvSpPr>
        <p:spPr>
          <a:xfrm>
            <a:off x="457200" y="1600200"/>
            <a:ext cx="8229600" cy="2357568"/>
          </a:xfrm>
        </p:spPr>
        <p:txBody>
          <a:bodyPr/>
          <a:lstStyle/>
          <a:p>
            <a:r>
              <a:rPr lang="en-US" dirty="0"/>
              <a:t>It’s okay to not be okay</a:t>
            </a:r>
          </a:p>
          <a:p>
            <a:r>
              <a:rPr lang="en-US" dirty="0" smtClean="0"/>
              <a:t>Bad days happen</a:t>
            </a:r>
          </a:p>
          <a:p>
            <a:r>
              <a:rPr lang="en-US" dirty="0" smtClean="0"/>
              <a:t>You are not alone</a:t>
            </a:r>
          </a:p>
          <a:p>
            <a:r>
              <a:rPr lang="en-US" dirty="0" smtClean="0"/>
              <a:t>It’s okay to ask for help</a:t>
            </a:r>
          </a:p>
        </p:txBody>
      </p:sp>
    </p:spTree>
    <p:extLst>
      <p:ext uri="{BB962C8B-B14F-4D97-AF65-F5344CB8AC3E}">
        <p14:creationId xmlns:p14="http://schemas.microsoft.com/office/powerpoint/2010/main" val="133591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663" y="2644170"/>
            <a:ext cx="3398847" cy="1200329"/>
          </a:xfrm>
          <a:prstGeom prst="rect">
            <a:avLst/>
          </a:prstGeom>
          <a:noFill/>
        </p:spPr>
        <p:txBody>
          <a:bodyPr wrap="square" rtlCol="0">
            <a:spAutoFit/>
          </a:bodyPr>
          <a:lstStyle/>
          <a:p>
            <a:pPr marL="0"/>
            <a:r>
              <a:rPr lang="en-US" sz="2400" dirty="0" smtClean="0">
                <a:latin typeface="+mj-lt"/>
              </a:rPr>
              <a:t>Emily Wilmes</a:t>
            </a:r>
          </a:p>
          <a:p>
            <a:pPr marL="0"/>
            <a:r>
              <a:rPr lang="en-US" sz="2400" dirty="0" smtClean="0">
                <a:latin typeface="+mj-lt"/>
              </a:rPr>
              <a:t>612-756-3977</a:t>
            </a:r>
          </a:p>
          <a:p>
            <a:pPr marL="0"/>
            <a:r>
              <a:rPr lang="en-US" sz="2400" dirty="0" smtClean="0">
                <a:latin typeface="+mj-lt"/>
              </a:rPr>
              <a:t>krek0033@umn.edu</a:t>
            </a:r>
          </a:p>
        </p:txBody>
      </p:sp>
      <p:pic>
        <p:nvPicPr>
          <p:cNvPr id="2" name="Picture 1"/>
          <p:cNvPicPr>
            <a:picLocks noChangeAspect="1"/>
          </p:cNvPicPr>
          <p:nvPr/>
        </p:nvPicPr>
        <p:blipFill rotWithShape="1">
          <a:blip r:embed="rId3"/>
          <a:srcRect b="10918"/>
          <a:stretch/>
        </p:blipFill>
        <p:spPr>
          <a:xfrm>
            <a:off x="4242216" y="1238755"/>
            <a:ext cx="4198699" cy="4039527"/>
          </a:xfrm>
          <a:prstGeom prst="rect">
            <a:avLst/>
          </a:prstGeom>
        </p:spPr>
      </p:pic>
    </p:spTree>
    <p:extLst>
      <p:ext uri="{BB962C8B-B14F-4D97-AF65-F5344CB8AC3E}">
        <p14:creationId xmlns:p14="http://schemas.microsoft.com/office/powerpoint/2010/main" val="100722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25085" y="1142102"/>
            <a:ext cx="3162300" cy="639762"/>
          </a:xfrm>
        </p:spPr>
        <p:txBody>
          <a:bodyPr/>
          <a:lstStyle/>
          <a:p>
            <a:pPr algn="ctr"/>
            <a:r>
              <a:rPr lang="en-US" smtClean="0"/>
              <a:t>Old Narrative           </a:t>
            </a:r>
            <a:endParaRPr lang="en-US" dirty="0"/>
          </a:p>
        </p:txBody>
      </p:sp>
      <p:sp>
        <p:nvSpPr>
          <p:cNvPr id="3" name="Content Placeholder 2"/>
          <p:cNvSpPr>
            <a:spLocks noGrp="1"/>
          </p:cNvSpPr>
          <p:nvPr>
            <p:ph sz="half" idx="2"/>
          </p:nvPr>
        </p:nvSpPr>
        <p:spPr>
          <a:xfrm>
            <a:off x="381000" y="1997171"/>
            <a:ext cx="8096250" cy="3658658"/>
          </a:xfrm>
        </p:spPr>
        <p:txBody>
          <a:bodyPr/>
          <a:lstStyle/>
          <a:p>
            <a:r>
              <a:rPr lang="en-US" dirty="0" smtClean="0"/>
              <a:t>Mental illness is exclusively a brain disorder</a:t>
            </a:r>
          </a:p>
          <a:p>
            <a:r>
              <a:rPr lang="en-US" dirty="0" smtClean="0"/>
              <a:t>“Mental heath” is the same as “mental illness”</a:t>
            </a:r>
          </a:p>
          <a:p>
            <a:r>
              <a:rPr lang="en-US" dirty="0" smtClean="0"/>
              <a:t>The only treatment is medical treatment</a:t>
            </a:r>
          </a:p>
          <a:p>
            <a:r>
              <a:rPr lang="en-US" dirty="0" smtClean="0"/>
              <a:t>Mental illness represents a character flaw</a:t>
            </a:r>
          </a:p>
          <a:p>
            <a:r>
              <a:rPr lang="en-US" dirty="0" smtClean="0"/>
              <a:t>Mental health is the same as “happiness”</a:t>
            </a:r>
          </a:p>
          <a:p>
            <a:r>
              <a:rPr lang="en-US" dirty="0" smtClean="0"/>
              <a:t>Mental well-being is a choice</a:t>
            </a:r>
          </a:p>
          <a:p>
            <a:r>
              <a:rPr lang="en-US" dirty="0" smtClean="0"/>
              <a:t>Mental well-being is optional</a:t>
            </a:r>
          </a:p>
          <a:p>
            <a:endParaRPr lang="en-US" dirty="0" smtClean="0"/>
          </a:p>
          <a:p>
            <a:endParaRPr lang="en-US" dirty="0"/>
          </a:p>
        </p:txBody>
      </p:sp>
      <p:sp>
        <p:nvSpPr>
          <p:cNvPr id="6" name="Title 5"/>
          <p:cNvSpPr>
            <a:spLocks noGrp="1"/>
          </p:cNvSpPr>
          <p:nvPr>
            <p:ph type="title"/>
          </p:nvPr>
        </p:nvSpPr>
        <p:spPr>
          <a:xfrm>
            <a:off x="0" y="258457"/>
            <a:ext cx="9144000" cy="668338"/>
          </a:xfrm>
        </p:spPr>
        <p:txBody>
          <a:bodyPr>
            <a:normAutofit fontScale="90000"/>
          </a:bodyPr>
          <a:lstStyle/>
          <a:p>
            <a:pPr algn="ctr"/>
            <a:r>
              <a:rPr lang="en-US" dirty="0" smtClean="0"/>
              <a:t>Mental Health Narrative shifts</a:t>
            </a:r>
            <a:endParaRPr lang="en-US" dirty="0"/>
          </a:p>
        </p:txBody>
      </p:sp>
      <p:sp>
        <p:nvSpPr>
          <p:cNvPr id="4" name="TextBox 3"/>
          <p:cNvSpPr txBox="1"/>
          <p:nvPr/>
        </p:nvSpPr>
        <p:spPr>
          <a:xfrm>
            <a:off x="5887385" y="5871136"/>
            <a:ext cx="3214255" cy="307777"/>
          </a:xfrm>
          <a:prstGeom prst="rect">
            <a:avLst/>
          </a:prstGeom>
          <a:noFill/>
        </p:spPr>
        <p:txBody>
          <a:bodyPr wrap="square" rtlCol="0">
            <a:spAutoFit/>
          </a:bodyPr>
          <a:lstStyle/>
          <a:p>
            <a:pPr marL="0"/>
            <a:r>
              <a:rPr lang="en-US" sz="1400" dirty="0" smtClean="0"/>
              <a:t>Credit: Cari Michaels, UMN Extension</a:t>
            </a:r>
          </a:p>
        </p:txBody>
      </p:sp>
    </p:spTree>
    <p:extLst>
      <p:ext uri="{BB962C8B-B14F-4D97-AF65-F5344CB8AC3E}">
        <p14:creationId xmlns:p14="http://schemas.microsoft.com/office/powerpoint/2010/main" val="1488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2630488" y="926795"/>
            <a:ext cx="3311180" cy="639762"/>
          </a:xfrm>
        </p:spPr>
        <p:txBody>
          <a:bodyPr/>
          <a:lstStyle/>
          <a:p>
            <a:pPr algn="ctr"/>
            <a:r>
              <a:rPr lang="en-US" smtClean="0"/>
              <a:t>New Narrative</a:t>
            </a:r>
            <a:endParaRPr lang="en-US" dirty="0"/>
          </a:p>
        </p:txBody>
      </p:sp>
      <p:sp>
        <p:nvSpPr>
          <p:cNvPr id="5" name="Content Placeholder 4"/>
          <p:cNvSpPr>
            <a:spLocks noGrp="1"/>
          </p:cNvSpPr>
          <p:nvPr>
            <p:ph sz="quarter" idx="4"/>
          </p:nvPr>
        </p:nvSpPr>
        <p:spPr>
          <a:xfrm>
            <a:off x="445466" y="1595133"/>
            <a:ext cx="8253067" cy="4597652"/>
          </a:xfrm>
        </p:spPr>
        <p:txBody>
          <a:bodyPr/>
          <a:lstStyle/>
          <a:p>
            <a:r>
              <a:rPr lang="en-US" sz="2400" dirty="0"/>
              <a:t>Brains are built through experience</a:t>
            </a:r>
          </a:p>
          <a:p>
            <a:r>
              <a:rPr lang="en-US" sz="2400" dirty="0"/>
              <a:t>Fear, trauma, chronic stress negatively impact MH</a:t>
            </a:r>
          </a:p>
          <a:p>
            <a:r>
              <a:rPr lang="en-US" sz="2400" dirty="0"/>
              <a:t>Where we live, learn, work, play impacts MH</a:t>
            </a:r>
          </a:p>
          <a:p>
            <a:r>
              <a:rPr lang="en-US" sz="2400" dirty="0"/>
              <a:t>Resilience is not enough in the face of oppression</a:t>
            </a:r>
          </a:p>
          <a:p>
            <a:r>
              <a:rPr lang="en-US" sz="2400" dirty="0"/>
              <a:t>Physical health and </a:t>
            </a:r>
            <a:r>
              <a:rPr lang="en-US" sz="2400" dirty="0" smtClean="0"/>
              <a:t>mental health </a:t>
            </a:r>
            <a:r>
              <a:rPr lang="en-US" sz="2400" dirty="0"/>
              <a:t>are intertwined</a:t>
            </a:r>
          </a:p>
          <a:p>
            <a:r>
              <a:rPr lang="en-US" sz="2400" dirty="0"/>
              <a:t>Culture shapes definitions and understanding of MH</a:t>
            </a:r>
          </a:p>
          <a:p>
            <a:r>
              <a:rPr lang="en-US" sz="2400" dirty="0"/>
              <a:t>Positive relationships are central to MH</a:t>
            </a:r>
          </a:p>
          <a:p>
            <a:r>
              <a:rPr lang="en-US" sz="2400" dirty="0"/>
              <a:t>MH happens in and through community</a:t>
            </a:r>
          </a:p>
          <a:p>
            <a:r>
              <a:rPr lang="en-US" sz="2400" dirty="0"/>
              <a:t>MH requires a sense of purpose and power</a:t>
            </a:r>
          </a:p>
          <a:p>
            <a:r>
              <a:rPr lang="en-US" sz="2400" dirty="0"/>
              <a:t>Everyone has role and responsibility</a:t>
            </a:r>
            <a:endParaRPr lang="en-US" sz="2400" dirty="0" smtClean="0"/>
          </a:p>
          <a:p>
            <a:endParaRPr lang="en-US" dirty="0" smtClean="0"/>
          </a:p>
          <a:p>
            <a:endParaRPr lang="en-US" dirty="0" smtClean="0"/>
          </a:p>
          <a:p>
            <a:endParaRPr lang="en-US" dirty="0"/>
          </a:p>
        </p:txBody>
      </p:sp>
      <p:sp>
        <p:nvSpPr>
          <p:cNvPr id="6" name="Title 5"/>
          <p:cNvSpPr>
            <a:spLocks noGrp="1"/>
          </p:cNvSpPr>
          <p:nvPr>
            <p:ph type="title"/>
          </p:nvPr>
        </p:nvSpPr>
        <p:spPr>
          <a:xfrm>
            <a:off x="0" y="258457"/>
            <a:ext cx="9144000" cy="668338"/>
          </a:xfrm>
        </p:spPr>
        <p:txBody>
          <a:bodyPr>
            <a:normAutofit fontScale="90000"/>
          </a:bodyPr>
          <a:lstStyle/>
          <a:p>
            <a:pPr algn="ctr"/>
            <a:r>
              <a:rPr lang="en-US" dirty="0" smtClean="0"/>
              <a:t>Mental Health Narrative shifts</a:t>
            </a:r>
            <a:endParaRPr lang="en-US" dirty="0"/>
          </a:p>
        </p:txBody>
      </p:sp>
      <p:sp>
        <p:nvSpPr>
          <p:cNvPr id="7" name="TextBox 6"/>
          <p:cNvSpPr txBox="1"/>
          <p:nvPr/>
        </p:nvSpPr>
        <p:spPr>
          <a:xfrm>
            <a:off x="5887385" y="5871136"/>
            <a:ext cx="3214255" cy="307777"/>
          </a:xfrm>
          <a:prstGeom prst="rect">
            <a:avLst/>
          </a:prstGeom>
          <a:noFill/>
        </p:spPr>
        <p:txBody>
          <a:bodyPr wrap="square" rtlCol="0">
            <a:spAutoFit/>
          </a:bodyPr>
          <a:lstStyle/>
          <a:p>
            <a:pPr marL="0"/>
            <a:r>
              <a:rPr lang="en-US" sz="1400" dirty="0" smtClean="0"/>
              <a:t>Credit: Cari Michaels, UMN Extension</a:t>
            </a:r>
          </a:p>
        </p:txBody>
      </p:sp>
    </p:spTree>
    <p:extLst>
      <p:ext uri="{BB962C8B-B14F-4D97-AF65-F5344CB8AC3E}">
        <p14:creationId xmlns:p14="http://schemas.microsoft.com/office/powerpoint/2010/main" val="373356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653849" y="1102641"/>
            <a:ext cx="2929716" cy="1384260"/>
          </a:xfrm>
          <a:prstGeom prst="rect">
            <a:avLst/>
          </a:prstGeom>
        </p:spPr>
        <p:txBody>
          <a:bodyPr>
            <a:noAutofit/>
          </a:bodyPr>
          <a:lstStyle>
            <a:lvl1pPr marL="342900" indent="-342900" algn="l" rtl="0" eaLnBrk="1" fontAlgn="base" hangingPunct="1">
              <a:spcBef>
                <a:spcPct val="20000"/>
              </a:spcBef>
              <a:spcAft>
                <a:spcPct val="0"/>
              </a:spcAft>
              <a:buClr>
                <a:schemeClr val="accent2"/>
              </a:buClr>
              <a:buFont typeface="Wingdings" pitchFamily="2" charset="2"/>
              <a:buChar char="§"/>
              <a:defRPr sz="3200">
                <a:solidFill>
                  <a:schemeClr val="bg1"/>
                </a:solidFill>
                <a:latin typeface="+mn-lt"/>
                <a:ea typeface="Geneva" charset="-128"/>
                <a:cs typeface="Geneva" charset="-128"/>
              </a:defRPr>
            </a:lvl1pPr>
            <a:lvl2pPr marL="742950" indent="-285750" algn="l" rtl="0" eaLnBrk="1" fontAlgn="base" hangingPunct="1">
              <a:spcBef>
                <a:spcPct val="20000"/>
              </a:spcBef>
              <a:spcAft>
                <a:spcPct val="0"/>
              </a:spcAft>
              <a:buClr>
                <a:srgbClr val="CE1B22"/>
              </a:buClr>
              <a:buFont typeface="Arial" pitchFamily="34" charset="0"/>
              <a:buChar char="–"/>
              <a:defRPr sz="2800">
                <a:solidFill>
                  <a:schemeClr val="bg1"/>
                </a:solidFill>
                <a:latin typeface="+mn-lt"/>
                <a:ea typeface="Geneva" charset="-128"/>
                <a:cs typeface="Geneva" pitchFamily="1" charset="0"/>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bg1"/>
                </a:solidFill>
                <a:latin typeface="+mn-lt"/>
                <a:ea typeface="Geneva" charset="-128"/>
                <a:cs typeface="Geneva" pitchFamily="1" charset="0"/>
              </a:defRPr>
            </a:lvl3pPr>
            <a:lvl4pPr marL="1600200" indent="-228600" algn="l" rtl="0" eaLnBrk="1" fontAlgn="base" hangingPunct="1">
              <a:spcBef>
                <a:spcPct val="20000"/>
              </a:spcBef>
              <a:spcAft>
                <a:spcPct val="0"/>
              </a:spcAft>
              <a:buClr>
                <a:schemeClr val="bg2"/>
              </a:buClr>
              <a:buFont typeface="Arial" pitchFamily="34" charset="0"/>
              <a:buChar char="–"/>
              <a:defRPr sz="2000">
                <a:solidFill>
                  <a:schemeClr val="bg1"/>
                </a:solidFill>
                <a:latin typeface="+mn-lt"/>
                <a:ea typeface="Geneva" charset="-128"/>
                <a:cs typeface="Geneva" pitchFamily="1" charset="0"/>
              </a:defRPr>
            </a:lvl4pPr>
            <a:lvl5pPr marL="2057400" indent="-228600" algn="l" rtl="0" eaLnBrk="1" fontAlgn="base" hangingPunct="1">
              <a:spcBef>
                <a:spcPct val="20000"/>
              </a:spcBef>
              <a:spcAft>
                <a:spcPct val="0"/>
              </a:spcAft>
              <a:buClr>
                <a:schemeClr val="bg2"/>
              </a:buClr>
              <a:buFont typeface="Arial" pitchFamily="34" charset="0"/>
              <a:buChar char="»"/>
              <a:defRPr sz="2000">
                <a:solidFill>
                  <a:schemeClr val="bg1"/>
                </a:solidFill>
                <a:latin typeface="+mn-lt"/>
                <a:ea typeface="Geneva" charset="-128"/>
                <a:cs typeface="Geneva" pitchFamily="1" charset="0"/>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a:lstStyle>
          <a:p>
            <a:pPr marL="0" marR="0" lvl="0" indent="0" algn="l" defTabSz="914400" rtl="0" eaLnBrk="1" fontAlgn="base" latinLnBrk="0" hangingPunct="1">
              <a:lnSpc>
                <a:spcPct val="100000"/>
              </a:lnSpc>
              <a:spcBef>
                <a:spcPts val="0"/>
              </a:spcBef>
              <a:spcAft>
                <a:spcPct val="0"/>
              </a:spcAft>
              <a:buClr>
                <a:srgbClr val="CE1B22"/>
              </a:buClr>
              <a:buSzTx/>
              <a:buFont typeface="Wingdings" pitchFamily="2" charset="2"/>
              <a:buNone/>
              <a:tabLst/>
              <a:defRPr/>
            </a:pPr>
            <a:r>
              <a:rPr kumimoji="0" lang="en-US" sz="2000" b="1" i="0" u="sng" strike="noStrike" kern="0" cap="none" spc="0" normalizeH="0" baseline="0" noProof="0" dirty="0" smtClean="0">
                <a:ln>
                  <a:noFill/>
                </a:ln>
                <a:solidFill>
                  <a:srgbClr val="2F4479"/>
                </a:solidFill>
                <a:effectLst/>
                <a:uLnTx/>
                <a:uFillTx/>
                <a:latin typeface="Arial"/>
                <a:ea typeface="Geneva" charset="-128"/>
              </a:rPr>
              <a:t>Quadrant 1</a:t>
            </a:r>
            <a:endParaRPr kumimoji="0" lang="en-US" sz="2000" b="0" i="0" u="sng" strike="noStrike" kern="0" cap="none" spc="0" normalizeH="0" baseline="0" noProof="0" dirty="0" smtClean="0">
              <a:ln>
                <a:noFill/>
              </a:ln>
              <a:solidFill>
                <a:srgbClr val="2F4479"/>
              </a:solidFill>
              <a:effectLst/>
              <a:uLnTx/>
              <a:uFillTx/>
              <a:latin typeface="Arial"/>
              <a:ea typeface="Geneva" charset="-128"/>
            </a:endParaRPr>
          </a:p>
          <a:p>
            <a:pPr marL="0" marR="0" lvl="0" indent="0" algn="l" defTabSz="914400" rtl="0" eaLnBrk="1" fontAlgn="base" latinLnBrk="0" hangingPunct="1">
              <a:lnSpc>
                <a:spcPct val="100000"/>
              </a:lnSpc>
              <a:spcBef>
                <a:spcPts val="0"/>
              </a:spcBef>
              <a:spcAft>
                <a:spcPct val="0"/>
              </a:spcAft>
              <a:buClr>
                <a:srgbClr val="CE1B22"/>
              </a:buClr>
              <a:buSzTx/>
              <a:buFont typeface="Wingdings" pitchFamily="2" charset="2"/>
              <a:buNone/>
              <a:tabLst/>
              <a:defRPr/>
            </a:pPr>
            <a:r>
              <a:rPr kumimoji="0" lang="en-US" sz="2000" b="0" i="0" u="none" strike="noStrike" kern="0" cap="none" spc="0" normalizeH="0" baseline="0" noProof="0" dirty="0" smtClean="0">
                <a:ln>
                  <a:noFill/>
                </a:ln>
                <a:solidFill>
                  <a:srgbClr val="2F4479"/>
                </a:solidFill>
                <a:effectLst/>
                <a:uLnTx/>
                <a:uFillTx/>
                <a:latin typeface="Arial"/>
                <a:ea typeface="Geneva" charset="-128"/>
              </a:rPr>
              <a:t>Good mental health</a:t>
            </a:r>
          </a:p>
          <a:p>
            <a:pPr marL="0" marR="0" lvl="0" indent="0" algn="l" defTabSz="914400" rtl="0" eaLnBrk="1" fontAlgn="base" latinLnBrk="0" hangingPunct="1">
              <a:lnSpc>
                <a:spcPct val="100000"/>
              </a:lnSpc>
              <a:spcBef>
                <a:spcPts val="0"/>
              </a:spcBef>
              <a:spcAft>
                <a:spcPct val="0"/>
              </a:spcAft>
              <a:buClr>
                <a:srgbClr val="CE1B22"/>
              </a:buClr>
              <a:buSzTx/>
              <a:buFont typeface="Wingdings" pitchFamily="2" charset="2"/>
              <a:buNone/>
              <a:tabLst/>
              <a:defRPr/>
            </a:pPr>
            <a:r>
              <a:rPr kumimoji="0" lang="en-US" sz="2000" b="0" i="0" u="none" strike="noStrike" kern="0" cap="none" spc="0" normalizeH="0" baseline="0" noProof="0" dirty="0" smtClean="0">
                <a:ln>
                  <a:noFill/>
                </a:ln>
                <a:solidFill>
                  <a:srgbClr val="2F4479"/>
                </a:solidFill>
                <a:effectLst/>
                <a:uLnTx/>
                <a:uFillTx/>
                <a:latin typeface="Arial"/>
                <a:ea typeface="Geneva" charset="-128"/>
              </a:rPr>
              <a:t>No mental illness</a:t>
            </a:r>
          </a:p>
          <a:p>
            <a:pPr marL="0" marR="0" lvl="0" indent="0" algn="l" defTabSz="914400" rtl="0" eaLnBrk="1" fontAlgn="base" latinLnBrk="0" hangingPunct="1">
              <a:lnSpc>
                <a:spcPct val="100000"/>
              </a:lnSpc>
              <a:spcBef>
                <a:spcPts val="0"/>
              </a:spcBef>
              <a:spcAft>
                <a:spcPct val="0"/>
              </a:spcAft>
              <a:buClr>
                <a:srgbClr val="CE1B22"/>
              </a:buClr>
              <a:buSzTx/>
              <a:buFont typeface="Wingdings" pitchFamily="2" charset="2"/>
              <a:buNone/>
              <a:tabLst/>
              <a:defRPr/>
            </a:pPr>
            <a:r>
              <a:rPr kumimoji="0" lang="en-US" sz="2000" b="1" i="0" u="none" strike="noStrike" kern="0" cap="none" spc="0" normalizeH="0" baseline="0" noProof="0" dirty="0" smtClean="0">
                <a:ln>
                  <a:noFill/>
                </a:ln>
                <a:solidFill>
                  <a:srgbClr val="2F4479"/>
                </a:solidFill>
                <a:effectLst/>
                <a:uLnTx/>
                <a:uFillTx/>
                <a:latin typeface="Arial"/>
                <a:ea typeface="Geneva" charset="-128"/>
              </a:rPr>
              <a:t>Flourishing</a:t>
            </a:r>
            <a:endParaRPr kumimoji="0" lang="en-US" sz="2000" b="1" i="0" u="none" strike="noStrike" kern="0" cap="none" spc="0" normalizeH="0" baseline="0" noProof="0" dirty="0">
              <a:ln>
                <a:noFill/>
              </a:ln>
              <a:solidFill>
                <a:srgbClr val="2F4479"/>
              </a:solidFill>
              <a:effectLst/>
              <a:uLnTx/>
              <a:uFillTx/>
              <a:latin typeface="Arial"/>
              <a:ea typeface="Geneva" charset="-128"/>
            </a:endParaRPr>
          </a:p>
        </p:txBody>
      </p:sp>
      <p:cxnSp>
        <p:nvCxnSpPr>
          <p:cNvPr id="5" name="Straight Arrow Connector 4"/>
          <p:cNvCxnSpPr/>
          <p:nvPr/>
        </p:nvCxnSpPr>
        <p:spPr>
          <a:xfrm>
            <a:off x="4666174" y="998020"/>
            <a:ext cx="39754" cy="3820822"/>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2636225" y="2927481"/>
            <a:ext cx="3970871" cy="0"/>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461" y="2643631"/>
            <a:ext cx="239676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smtClean="0">
                <a:ln>
                  <a:noFill/>
                </a:ln>
                <a:solidFill>
                  <a:srgbClr val="C00000"/>
                </a:solidFill>
                <a:effectLst/>
                <a:uLnTx/>
                <a:uFillTx/>
                <a:latin typeface="Arial"/>
                <a:ea typeface="Arial"/>
                <a:cs typeface="Aharoni" panose="02010803020104030203" pitchFamily="2" charset="-79"/>
                <a:sym typeface="Arial"/>
              </a:rPr>
              <a:t>Severe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smtClean="0">
                <a:ln>
                  <a:noFill/>
                </a:ln>
                <a:solidFill>
                  <a:srgbClr val="C00000"/>
                </a:solidFill>
                <a:effectLst/>
                <a:uLnTx/>
                <a:uFillTx/>
                <a:latin typeface="Arial"/>
                <a:ea typeface="Arial"/>
                <a:cs typeface="Aharoni" panose="02010803020104030203" pitchFamily="2" charset="-79"/>
                <a:sym typeface="Arial"/>
              </a:rPr>
              <a:t>Mental Illness</a:t>
            </a:r>
            <a:endParaRPr kumimoji="0" lang="en-US" sz="2600" b="1" i="0" u="none" strike="noStrike" kern="0" cap="none" spc="0" normalizeH="0" baseline="0" noProof="0" dirty="0">
              <a:ln>
                <a:noFill/>
              </a:ln>
              <a:solidFill>
                <a:srgbClr val="C00000"/>
              </a:solidFill>
              <a:effectLst/>
              <a:uLnTx/>
              <a:uFillTx/>
              <a:latin typeface="Arial"/>
              <a:ea typeface="Arial"/>
              <a:cs typeface="Aharoni" panose="02010803020104030203" pitchFamily="2" charset="-79"/>
              <a:sym typeface="Arial"/>
            </a:endParaRPr>
          </a:p>
        </p:txBody>
      </p:sp>
      <p:sp>
        <p:nvSpPr>
          <p:cNvPr id="8" name="TextBox 7"/>
          <p:cNvSpPr txBox="1"/>
          <p:nvPr/>
        </p:nvSpPr>
        <p:spPr>
          <a:xfrm>
            <a:off x="6607096" y="2661113"/>
            <a:ext cx="253690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C00000"/>
                </a:solidFill>
                <a:effectLst/>
                <a:uLnTx/>
                <a:uFillTx/>
                <a:latin typeface="Arial"/>
                <a:ea typeface="Arial"/>
                <a:cs typeface="Aharoni" panose="02010803020104030203" pitchFamily="2" charset="-79"/>
                <a:sym typeface="Arial"/>
              </a:rPr>
              <a:t>No </a:t>
            </a:r>
            <a:endParaRPr kumimoji="0" lang="en-US" sz="2600" b="1" i="0" u="none" strike="noStrike" kern="0" cap="none" spc="0" normalizeH="0" baseline="0" noProof="0" dirty="0" smtClean="0">
              <a:ln>
                <a:noFill/>
              </a:ln>
              <a:solidFill>
                <a:srgbClr val="C00000"/>
              </a:solidFill>
              <a:effectLst/>
              <a:uLnTx/>
              <a:uFillTx/>
              <a:latin typeface="Arial"/>
              <a:ea typeface="Arial"/>
              <a:cs typeface="Aharoni" panose="02010803020104030203" pitchFamily="2" charset="-79"/>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smtClean="0">
                <a:ln>
                  <a:noFill/>
                </a:ln>
                <a:solidFill>
                  <a:srgbClr val="C00000"/>
                </a:solidFill>
                <a:effectLst/>
                <a:uLnTx/>
                <a:uFillTx/>
                <a:latin typeface="Arial"/>
                <a:ea typeface="Arial"/>
                <a:cs typeface="Aharoni" panose="02010803020104030203" pitchFamily="2" charset="-79"/>
                <a:sym typeface="Arial"/>
              </a:rPr>
              <a:t>Mental </a:t>
            </a:r>
            <a:r>
              <a:rPr kumimoji="0" lang="en-US" sz="2600" b="1" i="0" u="none" strike="noStrike" kern="0" cap="none" spc="0" normalizeH="0" baseline="0" noProof="0" dirty="0">
                <a:ln>
                  <a:noFill/>
                </a:ln>
                <a:solidFill>
                  <a:srgbClr val="C00000"/>
                </a:solidFill>
                <a:effectLst/>
                <a:uLnTx/>
                <a:uFillTx/>
                <a:latin typeface="Arial"/>
                <a:ea typeface="Arial"/>
                <a:cs typeface="Aharoni" panose="02010803020104030203" pitchFamily="2" charset="-79"/>
                <a:sym typeface="Arial"/>
              </a:rPr>
              <a:t>Illness</a:t>
            </a:r>
          </a:p>
        </p:txBody>
      </p:sp>
      <p:sp>
        <p:nvSpPr>
          <p:cNvPr id="9" name="TextBox 8"/>
          <p:cNvSpPr txBox="1"/>
          <p:nvPr/>
        </p:nvSpPr>
        <p:spPr>
          <a:xfrm>
            <a:off x="2921620" y="194706"/>
            <a:ext cx="368547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smtClean="0">
                <a:ln>
                  <a:noFill/>
                </a:ln>
                <a:solidFill>
                  <a:srgbClr val="C00000"/>
                </a:solidFill>
                <a:effectLst/>
                <a:uLnTx/>
                <a:uFillTx/>
                <a:latin typeface="Arial"/>
                <a:ea typeface="Arial"/>
                <a:cs typeface="Aharoni" panose="02010803020104030203" pitchFamily="2" charset="-79"/>
                <a:sym typeface="Arial"/>
              </a:rPr>
              <a:t>Optimal </a:t>
            </a:r>
            <a:r>
              <a:rPr kumimoji="0" lang="en-US" sz="2600" b="1" i="0" u="none" strike="noStrike" kern="0" cap="none" spc="0" normalizeH="0" baseline="0" noProof="0" dirty="0">
                <a:ln>
                  <a:noFill/>
                </a:ln>
                <a:solidFill>
                  <a:srgbClr val="C00000"/>
                </a:solidFill>
                <a:effectLst/>
                <a:uLnTx/>
                <a:uFillTx/>
                <a:latin typeface="Arial"/>
                <a:ea typeface="Arial"/>
                <a:cs typeface="Aharoni" panose="02010803020104030203" pitchFamily="2" charset="-79"/>
                <a:sym typeface="Arial"/>
              </a:rPr>
              <a:t>Mental Health</a:t>
            </a:r>
          </a:p>
        </p:txBody>
      </p:sp>
      <p:sp>
        <p:nvSpPr>
          <p:cNvPr id="10" name="TextBox 9"/>
          <p:cNvSpPr txBox="1"/>
          <p:nvPr/>
        </p:nvSpPr>
        <p:spPr>
          <a:xfrm>
            <a:off x="3060271" y="5257746"/>
            <a:ext cx="339876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C00000"/>
                </a:solidFill>
                <a:effectLst/>
                <a:uLnTx/>
                <a:uFillTx/>
                <a:latin typeface="Arial"/>
                <a:ea typeface="Arial"/>
                <a:cs typeface="Aharoni" panose="02010803020104030203" pitchFamily="2" charset="-79"/>
                <a:sym typeface="Arial"/>
              </a:rPr>
              <a:t>Poor Mental Health</a:t>
            </a:r>
          </a:p>
        </p:txBody>
      </p:sp>
      <p:sp>
        <p:nvSpPr>
          <p:cNvPr id="11" name="Content Placeholder 5"/>
          <p:cNvSpPr txBox="1">
            <a:spLocks/>
          </p:cNvSpPr>
          <p:nvPr/>
        </p:nvSpPr>
        <p:spPr>
          <a:xfrm>
            <a:off x="5458023" y="3739193"/>
            <a:ext cx="3685977" cy="173442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1" i="0" u="sng" strike="noStrike" kern="1200" cap="none" spc="0" normalizeH="0" baseline="0" noProof="0" dirty="0">
                <a:ln>
                  <a:noFill/>
                </a:ln>
                <a:solidFill>
                  <a:srgbClr val="2F4478"/>
                </a:solidFill>
                <a:effectLst/>
                <a:uLnTx/>
                <a:uFillTx/>
                <a:latin typeface="Arial"/>
                <a:ea typeface="+mn-ea"/>
                <a:cs typeface="+mn-cs"/>
                <a:sym typeface="Arial"/>
              </a:rPr>
              <a:t>Quadrant 2</a:t>
            </a:r>
            <a:r>
              <a:rPr kumimoji="0" lang="en-US" sz="2000" b="0" i="0" u="sng" strike="noStrike" kern="1200" cap="none" spc="0" normalizeH="0" baseline="0" noProof="0" dirty="0">
                <a:ln>
                  <a:noFill/>
                </a:ln>
                <a:solidFill>
                  <a:srgbClr val="2F4478"/>
                </a:solidFill>
                <a:effectLst/>
                <a:uLnTx/>
                <a:uFillTx/>
                <a:latin typeface="Arial"/>
                <a:ea typeface="+mn-ea"/>
                <a:cs typeface="+mn-cs"/>
                <a:sym typeface="Arial"/>
              </a:rPr>
              <a:t> </a:t>
            </a: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Severe </a:t>
            </a: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stress on mental health </a:t>
            </a:r>
            <a:endParaRPr kumimoji="0" lang="en-US" sz="2000" b="0" i="0" u="none" strike="noStrike" kern="1200" cap="none" spc="0" normalizeH="0" baseline="0" noProof="0" dirty="0">
              <a:ln>
                <a:noFill/>
              </a:ln>
              <a:solidFill>
                <a:srgbClr val="2F4478"/>
              </a:solidFill>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No </a:t>
            </a: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mental illness </a:t>
            </a: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1" i="0" u="none" strike="noStrike" kern="1200" cap="none" spc="0" normalizeH="0" baseline="0" noProof="0" dirty="0" smtClean="0">
                <a:ln>
                  <a:noFill/>
                </a:ln>
                <a:solidFill>
                  <a:srgbClr val="2F4478"/>
                </a:solidFill>
                <a:effectLst/>
                <a:uLnTx/>
                <a:uFillTx/>
                <a:latin typeface="Arial"/>
                <a:ea typeface="+mn-ea"/>
                <a:cs typeface="+mn-cs"/>
                <a:sym typeface="Arial"/>
              </a:rPr>
              <a:t>Languishing</a:t>
            </a:r>
            <a:endParaRPr kumimoji="0" lang="en-US" sz="2000" b="1" i="0" u="none" strike="noStrike" kern="1200" cap="none" spc="0" normalizeH="0" baseline="0" noProof="0" dirty="0">
              <a:ln>
                <a:noFill/>
              </a:ln>
              <a:solidFill>
                <a:srgbClr val="2F4478"/>
              </a:solidFill>
              <a:effectLst/>
              <a:uLnTx/>
              <a:uFillTx/>
              <a:latin typeface="Arial"/>
              <a:ea typeface="+mn-ea"/>
              <a:cs typeface="+mn-cs"/>
              <a:sym typeface="Arial"/>
            </a:endParaRPr>
          </a:p>
          <a:p>
            <a:pPr marL="0" marR="0" lvl="0" indent="0" algn="l" defTabSz="457200" rtl="0" eaLnBrk="1" fontAlgn="auto" latinLnBrk="0" hangingPunct="1">
              <a:lnSpc>
                <a:spcPct val="100000"/>
              </a:lnSpc>
              <a:spcBef>
                <a:spcPts val="1000"/>
              </a:spcBef>
              <a:spcAft>
                <a:spcPts val="0"/>
              </a:spcAft>
              <a:buClr>
                <a:srgbClr val="2F4478"/>
              </a:buClr>
              <a:buSzPct val="80000"/>
              <a:buFont typeface="Wingdings 3" charset="2"/>
              <a:buNone/>
              <a:tabLst/>
              <a:defRPr/>
            </a:pPr>
            <a:endParaRPr kumimoji="0" lang="en-US" sz="1350" b="0" i="1" u="none" strike="noStrike" kern="1200" cap="none" spc="0" normalizeH="0" baseline="0" noProof="0" dirty="0">
              <a:ln>
                <a:noFill/>
              </a:ln>
              <a:solidFill>
                <a:srgbClr val="2F4478">
                  <a:lumMod val="75000"/>
                  <a:lumOff val="25000"/>
                </a:srgbClr>
              </a:solidFill>
              <a:effectLst/>
              <a:uLnTx/>
              <a:uFillTx/>
              <a:latin typeface="Cambria" panose="02040503050406030204" pitchFamily="18" charset="0"/>
              <a:ea typeface="+mn-ea"/>
              <a:cs typeface="+mn-cs"/>
              <a:sym typeface="Arial"/>
            </a:endParaRPr>
          </a:p>
        </p:txBody>
      </p:sp>
      <p:sp>
        <p:nvSpPr>
          <p:cNvPr id="12" name="Content Placeholder 5"/>
          <p:cNvSpPr txBox="1">
            <a:spLocks/>
          </p:cNvSpPr>
          <p:nvPr/>
        </p:nvSpPr>
        <p:spPr>
          <a:xfrm>
            <a:off x="441553" y="3775954"/>
            <a:ext cx="3942187" cy="155153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1" i="0" u="sng" strike="noStrike" kern="1200" cap="none" spc="0" normalizeH="0" baseline="0" noProof="0" dirty="0">
                <a:ln>
                  <a:noFill/>
                </a:ln>
                <a:solidFill>
                  <a:srgbClr val="2F4478"/>
                </a:solidFill>
                <a:effectLst/>
                <a:uLnTx/>
                <a:uFillTx/>
                <a:latin typeface="Arial"/>
                <a:ea typeface="+mn-ea"/>
                <a:cs typeface="+mn-cs"/>
                <a:sym typeface="Arial"/>
              </a:rPr>
              <a:t>Quadrant 3</a:t>
            </a:r>
            <a:endParaRPr kumimoji="0" lang="en-US" sz="2000" b="0" i="0" u="sng" strike="noStrike" kern="1200" cap="none" spc="0" normalizeH="0" baseline="0" noProof="0" dirty="0">
              <a:ln>
                <a:noFill/>
              </a:ln>
              <a:solidFill>
                <a:srgbClr val="2F4478"/>
              </a:solidFill>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Severe stress on mental </a:t>
            </a: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health Mental </a:t>
            </a: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illness</a:t>
            </a: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1" i="0" u="none" strike="noStrike" kern="1200" cap="none" spc="0" normalizeH="0" baseline="0" noProof="0" dirty="0" smtClean="0">
                <a:ln>
                  <a:noFill/>
                </a:ln>
                <a:solidFill>
                  <a:srgbClr val="2F4478"/>
                </a:solidFill>
                <a:effectLst/>
                <a:uLnTx/>
                <a:uFillTx/>
                <a:latin typeface="Arial"/>
                <a:ea typeface="+mn-ea"/>
                <a:cs typeface="+mn-cs"/>
                <a:sym typeface="Arial"/>
              </a:rPr>
              <a:t>Languishing</a:t>
            </a: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 and </a:t>
            </a:r>
            <a:r>
              <a:rPr kumimoji="0" lang="en-US" sz="2000" b="1" i="0" u="none" strike="noStrike" kern="1200" cap="none" spc="0" normalizeH="0" baseline="0" noProof="0" dirty="0" smtClean="0">
                <a:ln>
                  <a:noFill/>
                </a:ln>
                <a:solidFill>
                  <a:srgbClr val="2F4478"/>
                </a:solidFill>
                <a:effectLst/>
                <a:uLnTx/>
                <a:uFillTx/>
                <a:latin typeface="Arial"/>
                <a:ea typeface="+mn-ea"/>
                <a:cs typeface="+mn-cs"/>
                <a:sym typeface="Arial"/>
              </a:rPr>
              <a:t>Mental Illness</a:t>
            </a:r>
            <a:endParaRPr kumimoji="0" lang="en-US" sz="2000" b="1" i="0" u="none" strike="noStrike" kern="1200" cap="none" spc="0" normalizeH="0" baseline="0" noProof="0" dirty="0">
              <a:ln>
                <a:noFill/>
              </a:ln>
              <a:solidFill>
                <a:srgbClr val="2F4478"/>
              </a:solidFill>
              <a:effectLst/>
              <a:uLnTx/>
              <a:uFillTx/>
              <a:latin typeface="Arial"/>
              <a:ea typeface="+mn-ea"/>
              <a:cs typeface="+mn-cs"/>
              <a:sym typeface="Arial"/>
            </a:endParaRPr>
          </a:p>
          <a:p>
            <a:pPr marL="0" marR="0" lvl="0" indent="0" algn="l" defTabSz="457200" rtl="0" eaLnBrk="1" fontAlgn="auto" latinLnBrk="0" hangingPunct="1">
              <a:lnSpc>
                <a:spcPct val="100000"/>
              </a:lnSpc>
              <a:spcBef>
                <a:spcPts val="1000"/>
              </a:spcBef>
              <a:spcAft>
                <a:spcPts val="0"/>
              </a:spcAft>
              <a:buClr>
                <a:srgbClr val="2F4478"/>
              </a:buClr>
              <a:buSzPct val="80000"/>
              <a:buFont typeface="Wingdings 3" charset="2"/>
              <a:buNone/>
              <a:tabLst/>
              <a:defRPr/>
            </a:pPr>
            <a:endParaRPr kumimoji="0" lang="en-US" sz="1425" b="0" i="1" u="none" strike="noStrike" kern="1200" cap="none" spc="0" normalizeH="0" baseline="0" noProof="0" dirty="0">
              <a:ln>
                <a:noFill/>
              </a:ln>
              <a:solidFill>
                <a:srgbClr val="2F4478"/>
              </a:solidFill>
              <a:effectLst/>
              <a:uLnTx/>
              <a:uFillTx/>
              <a:latin typeface="Cambria" panose="02040503050406030204" pitchFamily="18" charset="0"/>
              <a:ea typeface="+mn-ea"/>
              <a:cs typeface="+mn-cs"/>
              <a:sym typeface="Arial"/>
            </a:endParaRPr>
          </a:p>
        </p:txBody>
      </p:sp>
      <p:sp>
        <p:nvSpPr>
          <p:cNvPr id="13" name="Content Placeholder 5"/>
          <p:cNvSpPr txBox="1">
            <a:spLocks/>
          </p:cNvSpPr>
          <p:nvPr/>
        </p:nvSpPr>
        <p:spPr>
          <a:xfrm>
            <a:off x="512794" y="1071918"/>
            <a:ext cx="4246862" cy="1434033"/>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1" i="0" u="sng" strike="noStrike" kern="1200" cap="none" spc="0" normalizeH="0" baseline="0" noProof="0" dirty="0">
                <a:ln>
                  <a:noFill/>
                </a:ln>
                <a:solidFill>
                  <a:srgbClr val="2F4478"/>
                </a:solidFill>
                <a:effectLst/>
                <a:uLnTx/>
                <a:uFillTx/>
                <a:latin typeface="Arial"/>
                <a:ea typeface="+mn-ea"/>
                <a:cs typeface="+mn-cs"/>
                <a:sym typeface="Arial"/>
              </a:rPr>
              <a:t>Quadrant 4</a:t>
            </a:r>
            <a:endParaRPr kumimoji="0" lang="en-US" sz="2000" b="0" i="0" u="sng" strike="noStrike" kern="1200" cap="none" spc="0" normalizeH="0" baseline="0" noProof="0" dirty="0">
              <a:ln>
                <a:noFill/>
              </a:ln>
              <a:solidFill>
                <a:srgbClr val="2F4478"/>
              </a:solidFill>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Good mental </a:t>
            </a: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health</a:t>
            </a:r>
          </a:p>
          <a:p>
            <a:pPr marL="0" marR="0" lvl="0" indent="0" algn="l" defTabSz="457200" rtl="0" eaLnBrk="1" fontAlgn="auto" latinLnBrk="0" hangingPunct="1">
              <a:lnSpc>
                <a:spcPct val="100000"/>
              </a:lnSpc>
              <a:spcBef>
                <a:spcPts val="0"/>
              </a:spcBef>
              <a:spcAft>
                <a:spcPts val="0"/>
              </a:spcAft>
              <a:buClr>
                <a:srgbClr val="2F4478"/>
              </a:buClr>
              <a:buSzPct val="80000"/>
              <a:buFont typeface="Wingdings 3" charset="2"/>
              <a:buNone/>
              <a:tabLst/>
              <a:defRPr/>
            </a:pP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M</a:t>
            </a:r>
            <a:r>
              <a:rPr kumimoji="0" lang="en-US" sz="2000" b="0" i="0" u="none" strike="noStrike" kern="1200" cap="none" spc="0" normalizeH="0" baseline="0" noProof="0" dirty="0" smtClean="0">
                <a:ln>
                  <a:noFill/>
                </a:ln>
                <a:solidFill>
                  <a:srgbClr val="2F4478"/>
                </a:solidFill>
                <a:effectLst/>
                <a:uLnTx/>
                <a:uFillTx/>
                <a:latin typeface="Arial"/>
                <a:ea typeface="+mn-ea"/>
                <a:cs typeface="+mn-cs"/>
                <a:sym typeface="Arial"/>
              </a:rPr>
              <a:t>ental illness</a:t>
            </a:r>
            <a: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t/>
            </a:r>
            <a:br>
              <a:rPr kumimoji="0" lang="en-US" sz="2000" b="0" i="0" u="none" strike="noStrike" kern="1200" cap="none" spc="0" normalizeH="0" baseline="0" noProof="0" dirty="0">
                <a:ln>
                  <a:noFill/>
                </a:ln>
                <a:solidFill>
                  <a:srgbClr val="2F4478"/>
                </a:solidFill>
                <a:effectLst/>
                <a:uLnTx/>
                <a:uFillTx/>
                <a:latin typeface="Arial"/>
                <a:ea typeface="+mn-ea"/>
                <a:cs typeface="+mn-cs"/>
                <a:sym typeface="Arial"/>
              </a:rPr>
            </a:br>
            <a:r>
              <a:rPr kumimoji="0" lang="en-US" sz="2000" b="1" i="0" u="none" strike="noStrike" kern="1200" cap="none" spc="0" normalizeH="0" baseline="0" noProof="0" dirty="0" smtClean="0">
                <a:ln>
                  <a:noFill/>
                </a:ln>
                <a:solidFill>
                  <a:srgbClr val="2F4478"/>
                </a:solidFill>
                <a:effectLst/>
                <a:uLnTx/>
                <a:uFillTx/>
                <a:latin typeface="Arial"/>
                <a:ea typeface="+mn-ea"/>
                <a:cs typeface="+mn-cs"/>
                <a:sym typeface="Arial"/>
              </a:rPr>
              <a:t>Flourishing and Mental Illness</a:t>
            </a:r>
          </a:p>
        </p:txBody>
      </p:sp>
      <p:sp>
        <p:nvSpPr>
          <p:cNvPr id="2" name="TextBox 1"/>
          <p:cNvSpPr txBox="1"/>
          <p:nvPr/>
        </p:nvSpPr>
        <p:spPr>
          <a:xfrm>
            <a:off x="1" y="5808456"/>
            <a:ext cx="8991599" cy="3675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5C5A5A"/>
                </a:solidFill>
                <a:effectLst/>
                <a:uLnTx/>
                <a:uFillTx/>
                <a:latin typeface="Arial" pitchFamily="34" charset="0"/>
                <a:ea typeface="Geneva" pitchFamily="1" charset="0"/>
              </a:rPr>
              <a:t>Keyes</a:t>
            </a:r>
            <a:r>
              <a:rPr kumimoji="0" lang="en-US" sz="900" b="0" i="0" u="none" strike="noStrike" kern="1200" cap="none" spc="0" normalizeH="0" baseline="0" noProof="0" dirty="0">
                <a:ln>
                  <a:noFill/>
                </a:ln>
                <a:solidFill>
                  <a:srgbClr val="5C5A5A"/>
                </a:solidFill>
                <a:effectLst/>
                <a:uLnTx/>
                <a:uFillTx/>
                <a:latin typeface="Arial" pitchFamily="34" charset="0"/>
                <a:ea typeface="Geneva" pitchFamily="1" charset="0"/>
              </a:rPr>
              <a:t>, C. (2014). Mental health as a complete state: How the </a:t>
            </a:r>
            <a:r>
              <a:rPr kumimoji="0" lang="en-US" sz="900" b="0" i="0" u="none" strike="noStrike" kern="1200" cap="none" spc="0" normalizeH="0" baseline="0" noProof="0" dirty="0" err="1">
                <a:ln>
                  <a:noFill/>
                </a:ln>
                <a:solidFill>
                  <a:srgbClr val="5C5A5A"/>
                </a:solidFill>
                <a:effectLst/>
                <a:uLnTx/>
                <a:uFillTx/>
                <a:latin typeface="Arial" pitchFamily="34" charset="0"/>
                <a:ea typeface="Geneva" pitchFamily="1" charset="0"/>
              </a:rPr>
              <a:t>solutogenic</a:t>
            </a:r>
            <a:r>
              <a:rPr kumimoji="0" lang="en-US" sz="900" b="0" i="0" u="none" strike="noStrike" kern="1200" cap="none" spc="0" normalizeH="0" baseline="0" noProof="0" dirty="0">
                <a:ln>
                  <a:noFill/>
                </a:ln>
                <a:solidFill>
                  <a:srgbClr val="5C5A5A"/>
                </a:solidFill>
                <a:effectLst/>
                <a:uLnTx/>
                <a:uFillTx/>
                <a:latin typeface="Arial" pitchFamily="34" charset="0"/>
                <a:ea typeface="Geneva" pitchFamily="1" charset="0"/>
              </a:rPr>
              <a:t> perspectives completes the picture. In G.F. Bauer &amp; O. </a:t>
            </a:r>
            <a:r>
              <a:rPr kumimoji="0" lang="en-US" sz="900" b="0" i="0" u="none" strike="noStrike" kern="1200" cap="none" spc="0" normalizeH="0" baseline="0" noProof="0" dirty="0" err="1">
                <a:ln>
                  <a:noFill/>
                </a:ln>
                <a:solidFill>
                  <a:srgbClr val="5C5A5A"/>
                </a:solidFill>
                <a:effectLst/>
                <a:uLnTx/>
                <a:uFillTx/>
                <a:latin typeface="Arial" pitchFamily="34" charset="0"/>
                <a:ea typeface="Geneva" pitchFamily="1" charset="0"/>
              </a:rPr>
              <a:t>Hammig</a:t>
            </a:r>
            <a:r>
              <a:rPr kumimoji="0" lang="en-US" sz="900" b="0" i="0" u="none" strike="noStrike" kern="1200" cap="none" spc="0" normalizeH="0" baseline="0" noProof="0" dirty="0">
                <a:ln>
                  <a:noFill/>
                </a:ln>
                <a:solidFill>
                  <a:srgbClr val="5C5A5A"/>
                </a:solidFill>
                <a:effectLst/>
                <a:uLnTx/>
                <a:uFillTx/>
                <a:latin typeface="Arial" pitchFamily="34" charset="0"/>
                <a:ea typeface="Geneva" pitchFamily="1" charset="0"/>
              </a:rPr>
              <a:t> (Eds.), Bridging occupational, organizational and public health: A transdisciplinary approach. New York: Springer Publishing.</a:t>
            </a:r>
            <a:endParaRPr kumimoji="0" lang="en-US" sz="900" b="0" i="0" u="none" strike="noStrike" kern="1200" cap="none" spc="0" normalizeH="0" baseline="0" noProof="0" dirty="0" smtClean="0">
              <a:ln>
                <a:noFill/>
              </a:ln>
              <a:solidFill>
                <a:srgbClr val="5C5A5A"/>
              </a:solidFill>
              <a:effectLst/>
              <a:uLnTx/>
              <a:uFillTx/>
              <a:latin typeface="Arial" pitchFamily="34" charset="0"/>
              <a:ea typeface="Geneva" pitchFamily="1" charset="0"/>
            </a:endParaRPr>
          </a:p>
        </p:txBody>
      </p:sp>
    </p:spTree>
    <p:extLst>
      <p:ext uri="{BB962C8B-B14F-4D97-AF65-F5344CB8AC3E}">
        <p14:creationId xmlns:p14="http://schemas.microsoft.com/office/powerpoint/2010/main" val="84968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333"/>
            <a:ext cx="7755467" cy="1067334"/>
          </a:xfrm>
        </p:spPr>
        <p:txBody>
          <a:bodyPr/>
          <a:lstStyle/>
          <a:p>
            <a:r>
              <a:rPr lang="en-US" dirty="0" smtClean="0"/>
              <a:t>The nature of farm stress</a:t>
            </a:r>
            <a:endParaRPr lang="en-US" dirty="0"/>
          </a:p>
        </p:txBody>
      </p:sp>
    </p:spTree>
    <p:extLst>
      <p:ext uri="{BB962C8B-B14F-4D97-AF65-F5344CB8AC3E}">
        <p14:creationId xmlns:p14="http://schemas.microsoft.com/office/powerpoint/2010/main" val="398722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70CD4-937D-4F43-9F5B-BB7951364210}"/>
              </a:ext>
            </a:extLst>
          </p:cNvPr>
          <p:cNvSpPr>
            <a:spLocks noGrp="1"/>
          </p:cNvSpPr>
          <p:nvPr>
            <p:ph sz="half" idx="2"/>
          </p:nvPr>
        </p:nvSpPr>
        <p:spPr>
          <a:xfrm>
            <a:off x="457200" y="1684971"/>
            <a:ext cx="4040188" cy="3837287"/>
          </a:xfrm>
        </p:spPr>
        <p:txBody>
          <a:bodyPr/>
          <a:lstStyle/>
          <a:p>
            <a:r>
              <a:rPr lang="en-US" sz="3200" dirty="0"/>
              <a:t>High interest rates</a:t>
            </a:r>
          </a:p>
          <a:p>
            <a:r>
              <a:rPr lang="en-US" sz="3200" dirty="0"/>
              <a:t>Large debt loads</a:t>
            </a:r>
          </a:p>
          <a:p>
            <a:r>
              <a:rPr lang="en-US" sz="3200" dirty="0"/>
              <a:t>Commodity prices</a:t>
            </a:r>
          </a:p>
          <a:p>
            <a:r>
              <a:rPr lang="en-US" sz="3200" dirty="0"/>
              <a:t>Gov’t regulations</a:t>
            </a:r>
          </a:p>
          <a:p>
            <a:r>
              <a:rPr lang="en-US" sz="3200" dirty="0" smtClean="0"/>
              <a:t>Weather/disaster</a:t>
            </a:r>
            <a:endParaRPr lang="en-US" sz="3200" dirty="0"/>
          </a:p>
          <a:p>
            <a:r>
              <a:rPr lang="en-US" sz="3200" dirty="0" smtClean="0"/>
              <a:t>Long </a:t>
            </a:r>
            <a:r>
              <a:rPr lang="en-US" sz="3200" dirty="0"/>
              <a:t>work </a:t>
            </a:r>
            <a:r>
              <a:rPr lang="en-US" sz="3200" dirty="0" smtClean="0"/>
              <a:t>hours</a:t>
            </a:r>
          </a:p>
          <a:p>
            <a:r>
              <a:rPr lang="en-US" sz="3200" dirty="0" smtClean="0"/>
              <a:t>Farm transition</a:t>
            </a:r>
            <a:endParaRPr lang="en-US" sz="3200" dirty="0"/>
          </a:p>
          <a:p>
            <a:endParaRPr lang="en-US" dirty="0"/>
          </a:p>
        </p:txBody>
      </p:sp>
      <p:sp>
        <p:nvSpPr>
          <p:cNvPr id="10" name="Content Placeholder 9">
            <a:extLst>
              <a:ext uri="{FF2B5EF4-FFF2-40B4-BE49-F238E27FC236}">
                <a16:creationId xmlns:a16="http://schemas.microsoft.com/office/drawing/2014/main" id="{5A584686-9F03-482F-97D6-84734EE4DFC4}"/>
              </a:ext>
            </a:extLst>
          </p:cNvPr>
          <p:cNvSpPr>
            <a:spLocks noGrp="1"/>
          </p:cNvSpPr>
          <p:nvPr>
            <p:ph sz="quarter" idx="4"/>
          </p:nvPr>
        </p:nvSpPr>
        <p:spPr>
          <a:xfrm>
            <a:off x="4646614" y="1684972"/>
            <a:ext cx="4497386" cy="3658658"/>
          </a:xfrm>
        </p:spPr>
        <p:txBody>
          <a:bodyPr/>
          <a:lstStyle/>
          <a:p>
            <a:r>
              <a:rPr lang="en-US" sz="3200" dirty="0"/>
              <a:t>Livestock illness</a:t>
            </a:r>
          </a:p>
          <a:p>
            <a:r>
              <a:rPr lang="en-US" sz="3200" dirty="0"/>
              <a:t>Crop yield</a:t>
            </a:r>
          </a:p>
          <a:p>
            <a:r>
              <a:rPr lang="en-US" sz="3200" dirty="0"/>
              <a:t>Machinery breakdown</a:t>
            </a:r>
          </a:p>
          <a:p>
            <a:r>
              <a:rPr lang="en-US" sz="3200" dirty="0"/>
              <a:t>Illness/injury</a:t>
            </a:r>
          </a:p>
          <a:p>
            <a:r>
              <a:rPr lang="en-US" sz="3200" dirty="0"/>
              <a:t>Relationships</a:t>
            </a:r>
          </a:p>
          <a:p>
            <a:r>
              <a:rPr lang="en-US" sz="3200" dirty="0"/>
              <a:t>Barriers to help </a:t>
            </a:r>
          </a:p>
          <a:p>
            <a:endParaRPr lang="en-US" sz="1600" dirty="0"/>
          </a:p>
        </p:txBody>
      </p:sp>
      <p:sp>
        <p:nvSpPr>
          <p:cNvPr id="2" name="Title 1">
            <a:extLst>
              <a:ext uri="{FF2B5EF4-FFF2-40B4-BE49-F238E27FC236}">
                <a16:creationId xmlns:a16="http://schemas.microsoft.com/office/drawing/2014/main" id="{F6A5F6D6-CD7B-492D-9697-1BBF0E36744A}"/>
              </a:ext>
            </a:extLst>
          </p:cNvPr>
          <p:cNvSpPr>
            <a:spLocks noGrp="1"/>
          </p:cNvSpPr>
          <p:nvPr>
            <p:ph type="title"/>
          </p:nvPr>
        </p:nvSpPr>
        <p:spPr/>
        <p:txBody>
          <a:bodyPr/>
          <a:lstStyle/>
          <a:p>
            <a:r>
              <a:rPr lang="en-US" dirty="0"/>
              <a:t>Stressors impacting farmers</a:t>
            </a:r>
          </a:p>
        </p:txBody>
      </p:sp>
    </p:spTree>
    <p:extLst>
      <p:ext uri="{BB962C8B-B14F-4D97-AF65-F5344CB8AC3E}">
        <p14:creationId xmlns:p14="http://schemas.microsoft.com/office/powerpoint/2010/main" val="2584955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agrarian imperative</a:t>
            </a:r>
            <a:endParaRPr lang="en-US" dirty="0"/>
          </a:p>
        </p:txBody>
      </p:sp>
      <p:sp>
        <p:nvSpPr>
          <p:cNvPr id="8" name="Content Placeholder 7"/>
          <p:cNvSpPr>
            <a:spLocks noGrp="1"/>
          </p:cNvSpPr>
          <p:nvPr>
            <p:ph idx="1"/>
          </p:nvPr>
        </p:nvSpPr>
        <p:spPr>
          <a:xfrm>
            <a:off x="457200" y="1600200"/>
            <a:ext cx="8229600" cy="4130361"/>
          </a:xfrm>
        </p:spPr>
        <p:txBody>
          <a:bodyPr/>
          <a:lstStyle/>
          <a:p>
            <a:pPr marL="0" indent="0">
              <a:buNone/>
            </a:pPr>
            <a:r>
              <a:rPr lang="en-US" dirty="0"/>
              <a:t>“To farmers, ‘the land is everything.’ Ownership of a family farm is the triumphant result of the struggles of multiple generations. Losing the family farm is the ultimate loss – bringing shame to the generation that has let down their forbearers and dashing the hopes for successors.”</a:t>
            </a:r>
          </a:p>
          <a:p>
            <a:pPr marL="0" indent="0">
              <a:buNone/>
            </a:pPr>
            <a:r>
              <a:rPr lang="en-US" dirty="0" err="1" smtClean="0"/>
              <a:t>Rosmann</a:t>
            </a:r>
            <a:r>
              <a:rPr lang="en-US" dirty="0"/>
              <a:t>, 2003</a:t>
            </a:r>
          </a:p>
        </p:txBody>
      </p:sp>
    </p:spTree>
    <p:extLst>
      <p:ext uri="{BB962C8B-B14F-4D97-AF65-F5344CB8AC3E}">
        <p14:creationId xmlns:p14="http://schemas.microsoft.com/office/powerpoint/2010/main" val="3116882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7&quot;&gt;&lt;property id=&quot;20148&quot; value=&quot;5&quot;/&gt;&lt;property id=&quot;20300&quot; value=&quot;Slide 2&quot;/&gt;&lt;property id=&quot;20307&quot; value=&quot;268&quot;/&gt;&lt;/object&gt;&lt;object type=&quot;3&quot; unique_id=&quot;10012&quot;&gt;&lt;property id=&quot;20148&quot; value=&quot;5&quot;/&gt;&lt;property id=&quot;20300&quot; value=&quot;Slide 3&quot;/&gt;&lt;property id=&quot;20307&quot; value=&quot;273&quot;/&gt;&lt;/object&gt;&lt;/object&gt;&lt;/object&gt;&lt;/database&gt;"/>
</p:tagLst>
</file>

<file path=ppt/theme/theme1.xml><?xml version="1.0" encoding="utf-8"?>
<a:theme xmlns:a="http://schemas.openxmlformats.org/drawingml/2006/main" name="Extension_Template_Gold">
  <a:themeElements>
    <a:clrScheme name="Extension Colors">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B0BC22"/>
      </a:accent5>
      <a:accent6>
        <a:srgbClr val="6AABBC"/>
      </a:accent6>
      <a:hlink>
        <a:srgbClr val="D91D24"/>
      </a:hlink>
      <a:folHlink>
        <a:srgbClr val="F47B20"/>
      </a:folHlink>
    </a:clrScheme>
    <a:fontScheme name="Extension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a:defRPr sz="9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636466"/>
        </a:lt2>
        <a:accent1>
          <a:srgbClr val="71CBD2"/>
        </a:accent1>
        <a:accent2>
          <a:srgbClr val="B20838"/>
        </a:accent2>
        <a:accent3>
          <a:srgbClr val="FFFFFF"/>
        </a:accent3>
        <a:accent4>
          <a:srgbClr val="000000"/>
        </a:accent4>
        <a:accent5>
          <a:srgbClr val="BBE2E5"/>
        </a:accent5>
        <a:accent6>
          <a:srgbClr val="A10632"/>
        </a:accent6>
        <a:hlink>
          <a:srgbClr val="FFD200"/>
        </a:hlink>
        <a:folHlink>
          <a:srgbClr val="ED17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Extension_Template_Gold</Template>
  <TotalTime>585</TotalTime>
  <Words>4099</Words>
  <Application>Microsoft Office PowerPoint</Application>
  <PresentationFormat>On-screen Show (4:3)</PresentationFormat>
  <Paragraphs>383</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Aharoni</vt:lpstr>
      <vt:lpstr>Arial</vt:lpstr>
      <vt:lpstr>Calibri</vt:lpstr>
      <vt:lpstr>Cambria</vt:lpstr>
      <vt:lpstr>Geneva</vt:lpstr>
      <vt:lpstr>Wingdings</vt:lpstr>
      <vt:lpstr>Wingdings 3</vt:lpstr>
      <vt:lpstr>Extension_Template_Gold</vt:lpstr>
      <vt:lpstr>Addressing Farm Stress and  Mental Health Concerns</vt:lpstr>
      <vt:lpstr>Some notes on well-being, mental health, &amp; mental illness</vt:lpstr>
      <vt:lpstr>PowerPoint Presentation</vt:lpstr>
      <vt:lpstr>Mental Health Narrative shifts</vt:lpstr>
      <vt:lpstr>Mental Health Narrative shifts</vt:lpstr>
      <vt:lpstr>PowerPoint Presentation</vt:lpstr>
      <vt:lpstr>The nature of farm stress</vt:lpstr>
      <vt:lpstr>Stressors impacting farmers</vt:lpstr>
      <vt:lpstr>The agrarian imperative</vt:lpstr>
      <vt:lpstr>The Agrarian Imperative</vt:lpstr>
      <vt:lpstr>A brief on the farm economy</vt:lpstr>
      <vt:lpstr>Rural Stress and Farming</vt:lpstr>
      <vt:lpstr>Rural Stress and Farming</vt:lpstr>
      <vt:lpstr>PowerPoint Presentation</vt:lpstr>
      <vt:lpstr>Rural Stress and Farming</vt:lpstr>
      <vt:lpstr>Identifying stress</vt:lpstr>
      <vt:lpstr>Recognize signs of stress</vt:lpstr>
      <vt:lpstr>Signs of prolonged stress</vt:lpstr>
      <vt:lpstr>Communicating with farmers under stress</vt:lpstr>
      <vt:lpstr>Preparing for the conversation</vt:lpstr>
      <vt:lpstr>Be Prepared to listen!</vt:lpstr>
      <vt:lpstr>Reach out if you are concerned</vt:lpstr>
      <vt:lpstr>Conversation Starters</vt:lpstr>
      <vt:lpstr>The suicide question</vt:lpstr>
      <vt:lpstr>Suicide Warning Signs</vt:lpstr>
      <vt:lpstr>Asking the question</vt:lpstr>
      <vt:lpstr>What if they say yes?</vt:lpstr>
      <vt:lpstr>Adjust your own oxygen mask</vt:lpstr>
      <vt:lpstr>Take care of yourself</vt:lpstr>
      <vt:lpstr>Strategies to promote wellness</vt:lpstr>
      <vt:lpstr>Resources for Farm Stress</vt:lpstr>
      <vt:lpstr>Resources</vt:lpstr>
      <vt:lpstr>Remember:</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extadmin</dc:creator>
  <cp:lastModifiedBy>Wilmes, Emily</cp:lastModifiedBy>
  <cp:revision>60</cp:revision>
  <cp:lastPrinted>2010-09-23T19:38:32Z</cp:lastPrinted>
  <dcterms:created xsi:type="dcterms:W3CDTF">2012-08-15T18:51:58Z</dcterms:created>
  <dcterms:modified xsi:type="dcterms:W3CDTF">2020-03-10T21:23:08Z</dcterms:modified>
</cp:coreProperties>
</file>