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0" r:id="rId4"/>
    <p:sldId id="261" r:id="rId5"/>
    <p:sldId id="285" r:id="rId6"/>
    <p:sldId id="291" r:id="rId7"/>
    <p:sldId id="265" r:id="rId8"/>
    <p:sldId id="268" r:id="rId9"/>
    <p:sldId id="271" r:id="rId10"/>
    <p:sldId id="272" r:id="rId11"/>
    <p:sldId id="287" r:id="rId12"/>
    <p:sldId id="266" r:id="rId13"/>
    <p:sldId id="290" r:id="rId14"/>
    <p:sldId id="274" r:id="rId15"/>
    <p:sldId id="267" r:id="rId16"/>
    <p:sldId id="275" r:id="rId17"/>
    <p:sldId id="278" r:id="rId18"/>
    <p:sldId id="288" r:id="rId19"/>
    <p:sldId id="280" r:id="rId20"/>
    <p:sldId id="283" r:id="rId21"/>
    <p:sldId id="284" r:id="rId22"/>
    <p:sldId id="289" r:id="rId23"/>
    <p:sldId id="282" r:id="rId24"/>
    <p:sldId id="281"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0" autoAdjust="0"/>
    <p:restoredTop sz="55930" autoAdjust="0"/>
  </p:normalViewPr>
  <p:slideViewPr>
    <p:cSldViewPr snapToGrid="0">
      <p:cViewPr varScale="1">
        <p:scale>
          <a:sx n="61" d="100"/>
          <a:sy n="61" d="100"/>
        </p:scale>
        <p:origin x="148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69" d="100"/>
          <a:sy n="169" d="100"/>
        </p:scale>
        <p:origin x="51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36691A9-E81C-4478-858D-0B0D2CC6F616}" type="datetimeFigureOut">
              <a:rPr lang="en-US" smtClean="0"/>
              <a:t>2/26/2020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BEFEEE0E-86C5-49FD-9EFB-A98D3C741E58}" type="slidenum">
              <a:rPr lang="en-US" smtClean="0"/>
              <a:t>‹#›</a:t>
            </a:fld>
            <a:endParaRPr lang="en-US"/>
          </a:p>
        </p:txBody>
      </p:sp>
    </p:spTree>
    <p:extLst>
      <p:ext uri="{BB962C8B-B14F-4D97-AF65-F5344CB8AC3E}">
        <p14:creationId xmlns:p14="http://schemas.microsoft.com/office/powerpoint/2010/main" val="42499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Good afternoon/morning, thank you all for coming. My name is Dr. Taylor Clem and I am the Environmental &amp; Community Horticulture Agent and Master Gardener Volunteer Coordinator with University of Florida’s Institute of Food and Agricultural Sciences (UF/IFAS) Extension in Alachua County, Florida.</a:t>
            </a:r>
          </a:p>
          <a:p>
            <a:pPr lvl="1"/>
            <a:endParaRPr lang="en-US" dirty="0"/>
          </a:p>
          <a:p>
            <a:pPr lvl="1"/>
            <a:r>
              <a:rPr lang="en-US" dirty="0"/>
              <a:t>This afternoon’s/morning’s program </a:t>
            </a:r>
            <a:r>
              <a:rPr lang="en-US" dirty="0" smtClean="0"/>
              <a:t>is titled</a:t>
            </a:r>
            <a:r>
              <a:rPr lang="en-US" baseline="0" dirty="0" smtClean="0"/>
              <a:t> </a:t>
            </a:r>
            <a:r>
              <a:rPr lang="en-US" dirty="0" smtClean="0"/>
              <a:t>“Beyond </a:t>
            </a:r>
            <a:r>
              <a:rPr lang="en-US" dirty="0"/>
              <a:t>Installation: Designing with Maintenance in Mind”</a:t>
            </a:r>
          </a:p>
          <a:p>
            <a:r>
              <a:rPr lang="en-US" dirty="0"/>
              <a:t> </a:t>
            </a:r>
          </a:p>
          <a:p>
            <a:pPr lvl="1"/>
            <a:r>
              <a:rPr lang="en-US" b="1" dirty="0"/>
              <a:t>*ATTENTION GRABBER – ENGAGEMENT ACTIVITY*</a:t>
            </a:r>
            <a:endParaRPr lang="en-US" dirty="0"/>
          </a:p>
          <a:p>
            <a:pPr lvl="2"/>
            <a:r>
              <a:rPr lang="en-US" dirty="0"/>
              <a:t>When you consider the issues associated with landscape maintenance, what do you think about?</a:t>
            </a:r>
          </a:p>
          <a:p>
            <a:pPr lvl="2"/>
            <a:r>
              <a:rPr lang="en-US" b="1" dirty="0"/>
              <a:t>*DISCUSS RESPONSES – Are there any trends between participants’ responses that will be important to address that isn’t in the slides?* </a:t>
            </a:r>
          </a:p>
          <a:p>
            <a:r>
              <a:rPr lang="en-US" dirty="0"/>
              <a:t> </a:t>
            </a:r>
          </a:p>
          <a:p>
            <a:pPr lvl="1"/>
            <a:r>
              <a:rPr lang="en-US" dirty="0"/>
              <a:t>Everything you all mentioned is great and there are many trends in your responses. Common landscape issues that you all, others, and myself have noticed with landscape maintenance relates to initial plant selection, changing landscapes, and maintenance requirements. </a:t>
            </a:r>
          </a:p>
          <a:p>
            <a:pPr lvl="1"/>
            <a:endParaRPr lang="en-US" dirty="0"/>
          </a:p>
          <a:p>
            <a:pPr lvl="1"/>
            <a:r>
              <a:rPr lang="en-US" dirty="0"/>
              <a:t>Properly designing a landscape is critical when we consider reducing water consumption via irrigation, fertilizing the landscape appropriately, and minimizing pesticide use. Whereas, improperly planned and designed landscapes can lead to mismanagement and negative impacts on our environment.</a:t>
            </a:r>
          </a:p>
        </p:txBody>
      </p:sp>
      <p:sp>
        <p:nvSpPr>
          <p:cNvPr id="4" name="Slide Number Placeholder 3"/>
          <p:cNvSpPr>
            <a:spLocks noGrp="1"/>
          </p:cNvSpPr>
          <p:nvPr>
            <p:ph type="sldNum" sz="quarter" idx="10"/>
          </p:nvPr>
        </p:nvSpPr>
        <p:spPr/>
        <p:txBody>
          <a:bodyPr/>
          <a:lstStyle/>
          <a:p>
            <a:fld id="{BEFEEE0E-86C5-49FD-9EFB-A98D3C741E58}" type="slidenum">
              <a:rPr lang="en-US" smtClean="0"/>
              <a:t>1</a:t>
            </a:fld>
            <a:endParaRPr lang="en-US"/>
          </a:p>
        </p:txBody>
      </p:sp>
    </p:spTree>
    <p:extLst>
      <p:ext uri="{BB962C8B-B14F-4D97-AF65-F5344CB8AC3E}">
        <p14:creationId xmlns:p14="http://schemas.microsoft.com/office/powerpoint/2010/main" val="1408931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Finally, our third “S”, Source. Source is commonly forgotten nor considered in many of our landscape projects. Just because plants are available from local nurseries or wholesale providers, does not mean you will have a high-quality plant.</a:t>
            </a:r>
          </a:p>
          <a:p>
            <a:pPr lvl="1"/>
            <a:endParaRPr lang="en-US" dirty="0"/>
          </a:p>
          <a:p>
            <a:pPr lvl="1"/>
            <a:r>
              <a:rPr lang="en-US" dirty="0"/>
              <a:t>I am originally from the Midwest. I first moved to Florida in 2000. That first summer was absolutely horrible-it was the most intense summer heat I have ever dealt with in my entire life….daily highs over 90 degrees F!? Why would anyone subject themselves to that kind of heat?!? I was not acclimated to those temperatures; whereas everyone living in Florida was already used to that heat. Plants are the same way.</a:t>
            </a:r>
          </a:p>
          <a:p>
            <a:pPr lvl="1"/>
            <a:endParaRPr lang="en-US" dirty="0"/>
          </a:p>
          <a:p>
            <a:pPr lvl="1"/>
            <a:r>
              <a:rPr lang="en-US" dirty="0"/>
              <a:t>Imagine two identical trees, one was propagated in a northern climate and the other a southern climate. If both trees were planted in a southern climate together, there’s a higher chance that the tree originally propagated from the southern climate will do better within the landscape. This is primarily due to the fact that the tree is already acclimated to that specific climate or environmental conditions.</a:t>
            </a:r>
          </a:p>
          <a:p>
            <a:pPr lvl="1"/>
            <a:endParaRPr lang="en-US" dirty="0"/>
          </a:p>
          <a:p>
            <a:pPr lvl="1"/>
            <a:r>
              <a:rPr lang="en-US" dirty="0"/>
              <a:t>Therefore it is very important to consider the origins of your plant </a:t>
            </a:r>
            <a:r>
              <a:rPr lang="en-US" dirty="0" smtClean="0"/>
              <a:t>material </a:t>
            </a:r>
            <a:r>
              <a:rPr lang="en-US" dirty="0"/>
              <a:t>to ensure that they’re going to have the highest change of surviving and thriving in the landscape you are putting them.</a:t>
            </a:r>
          </a:p>
          <a:p>
            <a:pPr lvl="1"/>
            <a:endParaRPr lang="en-US" dirty="0"/>
          </a:p>
          <a:p>
            <a:pPr lvl="1"/>
            <a:r>
              <a:rPr lang="en-US" dirty="0"/>
              <a:t>In fact, many landscape architects while working on large projects will propagate and grow plant material for a project in a similar location to the one they are actively designing. This will </a:t>
            </a:r>
            <a:r>
              <a:rPr lang="en-US" dirty="0" smtClean="0"/>
              <a:t>ensure </a:t>
            </a:r>
            <a:r>
              <a:rPr lang="en-US" dirty="0"/>
              <a:t>the plant material is as acclimated as possible to the site’s conditions. </a:t>
            </a:r>
          </a:p>
          <a:p>
            <a:pPr lvl="1"/>
            <a:endParaRPr lang="en-US" dirty="0"/>
          </a:p>
          <a:p>
            <a:pPr lvl="1"/>
            <a:r>
              <a:rPr lang="en-US" dirty="0"/>
              <a:t>Other concerns regarding plant source include inbreeding depression, outbreeding depression, and improper cultivar selection of Native Plants. Inbreeding depression relates to limited genetic diversity of native plants-making them more susceptible to disease or pest issues. Outbreeding depression relates to cross-pollinating with other plants that end up reducing the </a:t>
            </a:r>
            <a:r>
              <a:rPr lang="en-US" i="1" dirty="0"/>
              <a:t>fitness</a:t>
            </a:r>
            <a:r>
              <a:rPr lang="en-US" dirty="0"/>
              <a:t>, or genetic health, of future generations of the plant. Lastly, native plants do well in their natural conditions, but aren’t conditioned to be planted in disturbed or urbanizing landscapes. Choosing cultivars of native plants </a:t>
            </a:r>
            <a:r>
              <a:rPr lang="en-US" dirty="0" smtClean="0"/>
              <a:t>can be better </a:t>
            </a:r>
            <a:r>
              <a:rPr lang="en-US" dirty="0"/>
              <a:t>suited for commercial or residential landscapes. </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10</a:t>
            </a:fld>
            <a:endParaRPr lang="en-US"/>
          </a:p>
        </p:txBody>
      </p:sp>
    </p:spTree>
    <p:extLst>
      <p:ext uri="{BB962C8B-B14F-4D97-AF65-F5344CB8AC3E}">
        <p14:creationId xmlns:p14="http://schemas.microsoft.com/office/powerpoint/2010/main" val="318482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Together we discussed the three “S”s for designing with maintenance in </a:t>
            </a:r>
            <a:r>
              <a:rPr lang="en-US" dirty="0" smtClean="0"/>
              <a:t>mind: </a:t>
            </a:r>
            <a:r>
              <a:rPr lang="en-US" dirty="0"/>
              <a:t>Site, Selection, and Source.</a:t>
            </a:r>
          </a:p>
          <a:p>
            <a:pPr lvl="1"/>
            <a:endParaRPr lang="en-US" dirty="0"/>
          </a:p>
          <a:p>
            <a:pPr lvl="1"/>
            <a:r>
              <a:rPr lang="en-US" dirty="0"/>
              <a:t>The Three “S”s are very important, but only comprise of one major part of designing with maintenance in mind. That being said…  </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11</a:t>
            </a:fld>
            <a:endParaRPr lang="en-US"/>
          </a:p>
        </p:txBody>
      </p:sp>
    </p:spTree>
    <p:extLst>
      <p:ext uri="{BB962C8B-B14F-4D97-AF65-F5344CB8AC3E}">
        <p14:creationId xmlns:p14="http://schemas.microsoft.com/office/powerpoint/2010/main" val="94778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…time</a:t>
            </a:r>
            <a:r>
              <a:rPr lang="en-US" dirty="0"/>
              <a:t> becomes the next major component we should consider when designing a landscape with maintenance in mind. </a:t>
            </a:r>
          </a:p>
          <a:p>
            <a:pPr lvl="1"/>
            <a:endParaRPr lang="en-US" dirty="0"/>
          </a:p>
          <a:p>
            <a:pPr lvl="1"/>
            <a:r>
              <a:rPr lang="en-US" b="1" dirty="0"/>
              <a:t>DISCUSSION: </a:t>
            </a:r>
            <a:r>
              <a:rPr lang="en-US" dirty="0"/>
              <a:t>It may seem rather strange seeing this man’s face, especially when we’re discussing plants. But what do you notice about this man’s face? (</a:t>
            </a:r>
            <a:r>
              <a:rPr lang="en-US" dirty="0" smtClean="0"/>
              <a:t>Discussion – Many people will have reasons, someone may know). </a:t>
            </a:r>
          </a:p>
          <a:p>
            <a:pPr lvl="1"/>
            <a:endParaRPr lang="en-US" dirty="0"/>
          </a:p>
          <a:p>
            <a:pPr lvl="2"/>
            <a:r>
              <a:rPr lang="en-US" dirty="0"/>
              <a:t>This image was published by USA Today and shows the face of a truck driver. The left side of his face has dramatically aged compared to the right side of his face. This is due to </a:t>
            </a:r>
            <a:r>
              <a:rPr lang="en-US" dirty="0" smtClean="0"/>
              <a:t>years </a:t>
            </a:r>
            <a:r>
              <a:rPr lang="en-US" dirty="0"/>
              <a:t>sitting </a:t>
            </a:r>
            <a:r>
              <a:rPr lang="en-US" dirty="0" smtClean="0"/>
              <a:t>in a truck cab with </a:t>
            </a:r>
            <a:r>
              <a:rPr lang="en-US" dirty="0"/>
              <a:t>the left side of his face being </a:t>
            </a:r>
            <a:r>
              <a:rPr lang="en-US" dirty="0" smtClean="0"/>
              <a:t>exposed to more sunlight than the right side of his face. </a:t>
            </a:r>
            <a:endParaRPr lang="en-US" dirty="0"/>
          </a:p>
          <a:p>
            <a:pPr lvl="2"/>
            <a:endParaRPr lang="en-US" dirty="0" smtClean="0"/>
          </a:p>
          <a:p>
            <a:pPr lvl="2"/>
            <a:r>
              <a:rPr lang="en-US" dirty="0" smtClean="0"/>
              <a:t>Is </a:t>
            </a:r>
            <a:r>
              <a:rPr lang="en-US" dirty="0"/>
              <a:t>this a change that happened very quickly or was it a slow change? (Wait for Answer</a:t>
            </a:r>
            <a:r>
              <a:rPr lang="en-US" dirty="0" smtClean="0"/>
              <a:t>)</a:t>
            </a:r>
          </a:p>
          <a:p>
            <a:pPr lvl="2"/>
            <a:endParaRPr lang="en-US" dirty="0"/>
          </a:p>
          <a:p>
            <a:pPr lvl="2"/>
            <a:r>
              <a:rPr lang="en-US" dirty="0"/>
              <a:t>Could this man notice the changes from day-to-day or was it something that he noticed developed over time? (Wait for Answer). (Many of the participants should now be thinking about the slow-changes associated with time). </a:t>
            </a:r>
          </a:p>
          <a:p>
            <a:pPr lvl="2"/>
            <a:endParaRPr lang="en-US" dirty="0"/>
          </a:p>
          <a:p>
            <a:pPr lvl="2"/>
            <a:r>
              <a:rPr lang="en-US" dirty="0"/>
              <a:t>Just like this driver’s face, our landscapes are very similar</a:t>
            </a:r>
            <a:r>
              <a:rPr lang="en-US" dirty="0" smtClean="0"/>
              <a:t>.</a:t>
            </a:r>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12</a:t>
            </a:fld>
            <a:endParaRPr lang="en-US"/>
          </a:p>
        </p:txBody>
      </p:sp>
    </p:spTree>
    <p:extLst>
      <p:ext uri="{BB962C8B-B14F-4D97-AF65-F5344CB8AC3E}">
        <p14:creationId xmlns:p14="http://schemas.microsoft.com/office/powerpoint/2010/main" val="43784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Our landscapes change constantly. Many things happen daily, seasonally, annually, or over a lifetime. Many of the changes are very apparent, while others are not. </a:t>
            </a:r>
          </a:p>
          <a:p>
            <a:pPr lvl="1"/>
            <a:endParaRPr lang="en-US" dirty="0"/>
          </a:p>
          <a:p>
            <a:pPr lvl="2"/>
            <a:r>
              <a:rPr lang="en-US" dirty="0"/>
              <a:t>What are some changes you see that can happen in a landscape daily? (Wait for Answers/Examples</a:t>
            </a:r>
            <a:r>
              <a:rPr lang="en-US" dirty="0" smtClean="0"/>
              <a:t>)</a:t>
            </a:r>
          </a:p>
          <a:p>
            <a:pPr lvl="2"/>
            <a:endParaRPr lang="en-US" dirty="0"/>
          </a:p>
          <a:p>
            <a:pPr lvl="2"/>
            <a:r>
              <a:rPr lang="en-US" dirty="0"/>
              <a:t>What about seasonal changes? (Wait for Answers/Examples</a:t>
            </a:r>
            <a:r>
              <a:rPr lang="en-US" dirty="0" smtClean="0"/>
              <a:t>) – Talk about Florida’s fire</a:t>
            </a:r>
            <a:r>
              <a:rPr lang="en-US" baseline="0" dirty="0" smtClean="0"/>
              <a:t> ecology. Fire is a seasonal, yet natural maintenance strategy. In fact, large portions of Florida’s natural environment has evolved around seasonal fires.</a:t>
            </a:r>
          </a:p>
          <a:p>
            <a:pPr lvl="2"/>
            <a:endParaRPr lang="en-US" dirty="0"/>
          </a:p>
          <a:p>
            <a:pPr lvl="2"/>
            <a:r>
              <a:rPr lang="en-US" dirty="0"/>
              <a:t>Annual changes? (Wait for Answers/Examples</a:t>
            </a:r>
            <a:r>
              <a:rPr lang="en-US" dirty="0" smtClean="0"/>
              <a:t>)</a:t>
            </a:r>
          </a:p>
          <a:p>
            <a:pPr lvl="2"/>
            <a:endParaRPr lang="en-US" dirty="0"/>
          </a:p>
          <a:p>
            <a:pPr lvl="2"/>
            <a:r>
              <a:rPr lang="en-US" dirty="0"/>
              <a:t>Lifetime changes? (Wait for Answers/Examples)</a:t>
            </a:r>
          </a:p>
          <a:p>
            <a:r>
              <a:rPr lang="en-US" dirty="0"/>
              <a:t> </a:t>
            </a:r>
          </a:p>
          <a:p>
            <a:r>
              <a:rPr lang="en-US" dirty="0"/>
              <a:t>*</a:t>
            </a:r>
            <a:r>
              <a:rPr lang="en-US" i="1" dirty="0"/>
              <a:t>Click for Animation*</a:t>
            </a:r>
            <a:endParaRPr lang="en-US" dirty="0"/>
          </a:p>
          <a:p>
            <a:r>
              <a:rPr lang="en-US" i="1" dirty="0"/>
              <a:t> </a:t>
            </a:r>
            <a:endParaRPr lang="en-US" dirty="0"/>
          </a:p>
          <a:p>
            <a:pPr lvl="1"/>
            <a:r>
              <a:rPr lang="en-US" dirty="0"/>
              <a:t>It’s always important to recognize that our landscapes continually change. </a:t>
            </a:r>
          </a:p>
          <a:p>
            <a:pPr lvl="2"/>
            <a:endParaRPr lang="en-US" dirty="0"/>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13</a:t>
            </a:fld>
            <a:endParaRPr lang="en-US"/>
          </a:p>
        </p:txBody>
      </p:sp>
    </p:spTree>
    <p:extLst>
      <p:ext uri="{BB962C8B-B14F-4D97-AF65-F5344CB8AC3E}">
        <p14:creationId xmlns:p14="http://schemas.microsoft.com/office/powerpoint/2010/main" val="194283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 start thinking about a changing landscape, here are a few examples that are important to consider.</a:t>
            </a:r>
          </a:p>
          <a:p>
            <a:pPr lvl="1"/>
            <a:endParaRPr lang="en-US" dirty="0"/>
          </a:p>
          <a:p>
            <a:pPr lvl="1"/>
            <a:r>
              <a:rPr lang="en-US" dirty="0"/>
              <a:t>First is shifting landscape function. How will a landscape function’s change over time and is your landscape prepared to make those functional changes? A great example I think of is a family with young kids </a:t>
            </a:r>
            <a:r>
              <a:rPr lang="en-US" dirty="0" smtClean="0"/>
              <a:t>versus</a:t>
            </a:r>
            <a:r>
              <a:rPr lang="en-US" baseline="0" dirty="0" smtClean="0"/>
              <a:t> empty-nesters wanting a pollinator garden. Are the landscapes supposed to function exactly the same or will the needs be different? </a:t>
            </a:r>
            <a:r>
              <a:rPr lang="en-US" b="1" baseline="0" dirty="0" smtClean="0"/>
              <a:t>(Pause – Wait For Response).</a:t>
            </a:r>
            <a:r>
              <a:rPr lang="en-US" b="0" baseline="0" dirty="0" smtClean="0"/>
              <a:t> </a:t>
            </a:r>
          </a:p>
          <a:p>
            <a:pPr lvl="1"/>
            <a:endParaRPr lang="en-US" b="0" baseline="0" dirty="0" smtClean="0"/>
          </a:p>
          <a:p>
            <a:pPr lvl="1"/>
            <a:r>
              <a:rPr lang="en-US" b="0" baseline="0" dirty="0" smtClean="0"/>
              <a:t>A turfgrass area could be appropriate for a family with kids because it gives the kids and family opportunities to play outside, whereas the same requirements are not needed for someone with a pollinator garden. </a:t>
            </a:r>
            <a:r>
              <a:rPr lang="en-US" dirty="0" smtClean="0"/>
              <a:t>In </a:t>
            </a:r>
            <a:r>
              <a:rPr lang="en-US" dirty="0"/>
              <a:t>these cases, always talk with </a:t>
            </a:r>
            <a:r>
              <a:rPr lang="en-US" dirty="0" smtClean="0"/>
              <a:t>your clients </a:t>
            </a:r>
            <a:r>
              <a:rPr lang="en-US" dirty="0"/>
              <a:t>to determine the changing functional needs of a landscape. It’s easier to plan a landscape that can easily transition between functional needs rather than retrofit an entire landscape.</a:t>
            </a:r>
          </a:p>
          <a:p>
            <a:pPr lvl="1"/>
            <a:endParaRPr lang="en-US" dirty="0"/>
          </a:p>
          <a:p>
            <a:pPr lvl="1"/>
            <a:r>
              <a:rPr lang="en-US" dirty="0"/>
              <a:t>Second relates to plant material changes. Plants grow, plants age, plants change. How do plants change over time and how do those changes impact maintenance? A common landscaping </a:t>
            </a:r>
            <a:r>
              <a:rPr lang="en-US" dirty="0" smtClean="0"/>
              <a:t>pet</a:t>
            </a:r>
            <a:r>
              <a:rPr lang="en-US" baseline="0" dirty="0" smtClean="0"/>
              <a:t> </a:t>
            </a:r>
            <a:r>
              <a:rPr lang="en-US" dirty="0" smtClean="0"/>
              <a:t>peeve </a:t>
            </a:r>
            <a:r>
              <a:rPr lang="en-US" dirty="0"/>
              <a:t>of mine is seeing Sweet Viburnums (</a:t>
            </a:r>
            <a:r>
              <a:rPr lang="en-US" i="1" dirty="0"/>
              <a:t>V. </a:t>
            </a:r>
            <a:r>
              <a:rPr lang="en-US" i="1" dirty="0" err="1"/>
              <a:t>odorotissium</a:t>
            </a:r>
            <a:r>
              <a:rPr lang="en-US" dirty="0"/>
              <a:t>), a tall shrub/small tree that can reach 25’ tall </a:t>
            </a:r>
            <a:r>
              <a:rPr lang="en-US" dirty="0" smtClean="0"/>
              <a:t>that is planted </a:t>
            </a:r>
            <a:r>
              <a:rPr lang="en-US" dirty="0"/>
              <a:t>in front of a </a:t>
            </a:r>
            <a:r>
              <a:rPr lang="en-US" dirty="0" smtClean="0"/>
              <a:t>window</a:t>
            </a:r>
            <a:r>
              <a:rPr lang="en-US" dirty="0"/>
              <a:t>. It’s important to keep the view clear in front of windows, for safety reasons, so now the viburnum is going to require an excessive amount of pruning to keep at a reasonable size. In these cases, the plant’s mature size was not considered in the initial landscape design. </a:t>
            </a:r>
          </a:p>
          <a:p>
            <a:pPr lvl="1"/>
            <a:endParaRPr lang="en-US" b="1" dirty="0"/>
          </a:p>
          <a:p>
            <a:pPr lvl="1"/>
            <a:r>
              <a:rPr lang="en-US" b="1" dirty="0"/>
              <a:t>DISCUSSION: </a:t>
            </a:r>
            <a:r>
              <a:rPr lang="en-US" dirty="0"/>
              <a:t>What are some other maintenance </a:t>
            </a:r>
            <a:r>
              <a:rPr lang="en-US" dirty="0" smtClean="0"/>
              <a:t>issues </a:t>
            </a:r>
            <a:r>
              <a:rPr lang="en-US" dirty="0"/>
              <a:t>you have noticed related to changing plant material? (Discuss items brought up by participants).</a:t>
            </a:r>
          </a:p>
          <a:p>
            <a:pPr lvl="1"/>
            <a:endParaRPr lang="en-US" dirty="0"/>
          </a:p>
          <a:p>
            <a:pPr lvl="1"/>
            <a:r>
              <a:rPr lang="en-US" dirty="0"/>
              <a:t>Lastly, when considering time, it is important to think about environmental changes associated with time. Alachua County, Florida, used to be in USDA Hardiness Zone 8b, but now majority the entire county is recognized as being within zone 9a. That change can have a profound impact on plant material health, especially for some of our ornamental plants that needed cooler temperatures. </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14</a:t>
            </a:fld>
            <a:endParaRPr lang="en-US"/>
          </a:p>
        </p:txBody>
      </p:sp>
    </p:spTree>
    <p:extLst>
      <p:ext uri="{BB962C8B-B14F-4D97-AF65-F5344CB8AC3E}">
        <p14:creationId xmlns:p14="http://schemas.microsoft.com/office/powerpoint/2010/main" val="352175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far we discussed the three “S”s, which </a:t>
            </a:r>
            <a:r>
              <a:rPr lang="en-US" dirty="0" smtClean="0"/>
              <a:t>are </a:t>
            </a:r>
            <a:r>
              <a:rPr lang="en-US" dirty="0"/>
              <a:t>what? </a:t>
            </a:r>
            <a:r>
              <a:rPr lang="en-US" b="1" dirty="0"/>
              <a:t>(Wait for responses). </a:t>
            </a:r>
            <a:r>
              <a:rPr lang="en-US" dirty="0"/>
              <a:t>Then we discussed time with relationship to maintenance. The final component we are going to discuss together is Social Capital. Social capital, in this case, relates to the networks of people and resources working together to help manage a landscape. </a:t>
            </a:r>
          </a:p>
          <a:p>
            <a:pPr lvl="1"/>
            <a:endParaRPr lang="en-US" dirty="0"/>
          </a:p>
          <a:p>
            <a:pPr lvl="1"/>
            <a:r>
              <a:rPr lang="en-US" dirty="0"/>
              <a:t>Considering social capital and its relationship to landscape maintenance is </a:t>
            </a:r>
            <a:r>
              <a:rPr lang="en-US" dirty="0" smtClean="0"/>
              <a:t>commonly forgotten.</a:t>
            </a:r>
            <a:endParaRPr lang="en-US" dirty="0"/>
          </a:p>
          <a:p>
            <a:pPr lvl="1"/>
            <a:endParaRPr lang="en-US" b="1" dirty="0"/>
          </a:p>
          <a:p>
            <a:pPr lvl="1"/>
            <a:r>
              <a:rPr lang="en-US" b="1" dirty="0"/>
              <a:t>DISCUSSION: </a:t>
            </a:r>
            <a:r>
              <a:rPr lang="en-US" dirty="0"/>
              <a:t>When you are planning a landscape do you think </a:t>
            </a:r>
            <a:r>
              <a:rPr lang="en-US" dirty="0" smtClean="0"/>
              <a:t>the a homeowners</a:t>
            </a:r>
            <a:r>
              <a:rPr lang="en-US" baseline="0" dirty="0" smtClean="0"/>
              <a:t> capacity to manage their landscape is different than a professional landscape company? </a:t>
            </a:r>
            <a:r>
              <a:rPr lang="en-US" dirty="0" smtClean="0"/>
              <a:t>(</a:t>
            </a:r>
            <a:r>
              <a:rPr lang="en-US" b="1" dirty="0"/>
              <a:t>Wait for Responses). </a:t>
            </a:r>
            <a:r>
              <a:rPr lang="en-US" dirty="0"/>
              <a:t>Why so? (</a:t>
            </a:r>
            <a:r>
              <a:rPr lang="en-US" b="1" dirty="0"/>
              <a:t>Discuss </a:t>
            </a:r>
            <a:r>
              <a:rPr lang="en-US" b="1" dirty="0" smtClean="0"/>
              <a:t>Responses-Ask follow-up</a:t>
            </a:r>
            <a:r>
              <a:rPr lang="en-US" b="1" baseline="0" dirty="0" smtClean="0"/>
              <a:t> questions to elicit deeper discussion</a:t>
            </a:r>
            <a:r>
              <a:rPr lang="en-US" b="1" dirty="0" smtClean="0"/>
              <a:t>).</a:t>
            </a:r>
            <a:endParaRPr lang="en-US" b="1" dirty="0"/>
          </a:p>
          <a:p>
            <a:pPr lvl="1"/>
            <a:endParaRPr lang="en-US" dirty="0"/>
          </a:p>
          <a:p>
            <a:pPr lvl="1"/>
            <a:r>
              <a:rPr lang="en-US" dirty="0"/>
              <a:t>Those are all great responses. To help prepare for long-term maintenance and success of a landscape, we need to consider many of the points you all mentioned. Understanding who is managing a landscape and their skills to manage a landscape needs to be considered when we are designing any landscape, so that landscape can be successful.</a:t>
            </a:r>
          </a:p>
          <a:p>
            <a:pPr lvl="1"/>
            <a:endParaRPr lang="en-US" dirty="0"/>
          </a:p>
          <a:p>
            <a:pPr lvl="1"/>
            <a:r>
              <a:rPr lang="en-US" dirty="0"/>
              <a:t>I have broken the Social Capital component into two topics: Level &amp; Type. Then I’ll discuss a small case-study. </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15</a:t>
            </a:fld>
            <a:endParaRPr lang="en-US"/>
          </a:p>
        </p:txBody>
      </p:sp>
    </p:spTree>
    <p:extLst>
      <p:ext uri="{BB962C8B-B14F-4D97-AF65-F5344CB8AC3E}">
        <p14:creationId xmlns:p14="http://schemas.microsoft.com/office/powerpoint/2010/main" val="193580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Our first point, level, relates to maintenance level of the landscape. I always like to ask the question, “Do my available resources meet the maintenance level requirements?”</a:t>
            </a:r>
          </a:p>
          <a:p>
            <a:pPr lvl="1"/>
            <a:endParaRPr lang="en-US" dirty="0"/>
          </a:p>
          <a:p>
            <a:pPr lvl="1"/>
            <a:r>
              <a:rPr lang="en-US" dirty="0"/>
              <a:t>To help answer this question, we must know what the type of maintenance that is required to manage a landscape. I refer to this as objective-based landscape management, or simply put, our landscape’s maintenance is defined by its function. </a:t>
            </a:r>
          </a:p>
          <a:p>
            <a:pPr lvl="1"/>
            <a:endParaRPr lang="en-US" dirty="0"/>
          </a:p>
          <a:p>
            <a:pPr lvl="1"/>
            <a:r>
              <a:rPr lang="en-US" dirty="0"/>
              <a:t>This relates strongly with the phrase “Form follows Function”. </a:t>
            </a:r>
          </a:p>
          <a:p>
            <a:pPr lvl="1"/>
            <a:endParaRPr lang="en-US" dirty="0"/>
          </a:p>
          <a:p>
            <a:pPr lvl="1"/>
            <a:r>
              <a:rPr lang="en-US" dirty="0"/>
              <a:t>Once we </a:t>
            </a:r>
            <a:r>
              <a:rPr lang="en-US" dirty="0" smtClean="0"/>
              <a:t>identify the maintenance that is </a:t>
            </a:r>
            <a:r>
              <a:rPr lang="en-US" dirty="0"/>
              <a:t>defined by the function of the landscape, determine if the required maintenance is high- or low-intensity and frequency of maintenance. Next it will be important to compare the maintenance level to the type of maintenance available. In general, high-intensity maintenance at a high frequency is not attainable for majority of our landscape managers, unless they have a specialized staff. Most homeowners are going to need a low intensity, less frequently managed landscape.</a:t>
            </a:r>
          </a:p>
        </p:txBody>
      </p:sp>
      <p:sp>
        <p:nvSpPr>
          <p:cNvPr id="4" name="Slide Number Placeholder 3"/>
          <p:cNvSpPr>
            <a:spLocks noGrp="1"/>
          </p:cNvSpPr>
          <p:nvPr>
            <p:ph type="sldNum" sz="quarter" idx="10"/>
          </p:nvPr>
        </p:nvSpPr>
        <p:spPr/>
        <p:txBody>
          <a:bodyPr/>
          <a:lstStyle/>
          <a:p>
            <a:fld id="{BEFEEE0E-86C5-49FD-9EFB-A98D3C741E58}" type="slidenum">
              <a:rPr lang="en-US" smtClean="0"/>
              <a:t>16</a:t>
            </a:fld>
            <a:endParaRPr lang="en-US"/>
          </a:p>
        </p:txBody>
      </p:sp>
    </p:spTree>
    <p:extLst>
      <p:ext uri="{BB962C8B-B14F-4D97-AF65-F5344CB8AC3E}">
        <p14:creationId xmlns:p14="http://schemas.microsoft.com/office/powerpoint/2010/main" val="387167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When considering level of maintenance, you must also consider type of maintenance. Type of maintenance is strongly dictated by those whom maintain the landscape. I like to ask, “Does the type of maintenance exceed the client’s ability or capacity?” If so, I did something wrong.</a:t>
            </a:r>
          </a:p>
          <a:p>
            <a:pPr lvl="1"/>
            <a:endParaRPr lang="en-US" dirty="0"/>
          </a:p>
          <a:p>
            <a:pPr lvl="1"/>
            <a:r>
              <a:rPr lang="en-US" dirty="0"/>
              <a:t>A </a:t>
            </a:r>
            <a:r>
              <a:rPr lang="en-US" dirty="0" smtClean="0"/>
              <a:t>commonly </a:t>
            </a:r>
            <a:r>
              <a:rPr lang="en-US" dirty="0"/>
              <a:t>forgotten person in the design process is the person in charge of maintenance. Their knowledge, leadership, and decision making is a critical tool </a:t>
            </a:r>
            <a:r>
              <a:rPr lang="en-US" dirty="0" smtClean="0"/>
              <a:t>for </a:t>
            </a:r>
            <a:r>
              <a:rPr lang="en-US" dirty="0"/>
              <a:t>designing a landscape. While working on a design and going through the decision making process, </a:t>
            </a:r>
            <a:r>
              <a:rPr lang="en-US" dirty="0" smtClean="0"/>
              <a:t>their insight is essential</a:t>
            </a:r>
            <a:r>
              <a:rPr lang="en-US" dirty="0"/>
              <a:t>. </a:t>
            </a:r>
            <a:endParaRPr lang="en-US" dirty="0" smtClean="0"/>
          </a:p>
          <a:p>
            <a:pPr lvl="1"/>
            <a:endParaRPr lang="en-US" dirty="0" smtClean="0"/>
          </a:p>
          <a:p>
            <a:pPr lvl="1"/>
            <a:r>
              <a:rPr lang="en-US" dirty="0" smtClean="0"/>
              <a:t>As </a:t>
            </a:r>
            <a:r>
              <a:rPr lang="en-US" dirty="0"/>
              <a:t>we go through the decision-making process, with someone from the maintenance crews being represented with the design team, our objective-based maintenance should address two key items: Maintenance following skill and available resources.</a:t>
            </a:r>
          </a:p>
          <a:p>
            <a:pPr lvl="1"/>
            <a:endParaRPr lang="en-US" dirty="0"/>
          </a:p>
          <a:p>
            <a:pPr lvl="1"/>
            <a:r>
              <a:rPr lang="en-US" dirty="0"/>
              <a:t>Maintenance type following skill is the crew’s ability to perform the desired maintenance. Do they have the existing skill? If they don’t, is training available? If the answer is no to both questions, then something needs to be changed.</a:t>
            </a:r>
          </a:p>
          <a:p>
            <a:pPr lvl="1"/>
            <a:endParaRPr lang="en-US" dirty="0"/>
          </a:p>
          <a:p>
            <a:pPr lvl="1"/>
            <a:r>
              <a:rPr lang="en-US" dirty="0"/>
              <a:t>Second is available resources. If the crew has the skill/training available to complete a task, you must ask, “do they have the appropriate resources to be successful?” If they don’t, then adjustments </a:t>
            </a:r>
            <a:r>
              <a:rPr lang="en-US" dirty="0" smtClean="0"/>
              <a:t>need </a:t>
            </a:r>
            <a:r>
              <a:rPr lang="en-US" dirty="0"/>
              <a:t>to be made-otherwise the landscape will be mismanaged</a:t>
            </a:r>
            <a:r>
              <a:rPr lang="en-US" dirty="0" smtClean="0"/>
              <a:t>.</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As an example, the</a:t>
            </a:r>
            <a:r>
              <a:rPr lang="en-US" baseline="0" dirty="0" smtClean="0"/>
              <a:t> image on the screen shows a research plot that compared maintenance inputs for a Florida-Friendly Landscape and a traditional-Florida landscape. Success of the research required a deep understanding of the individual maintaining the landscape, their skill level, and the tools available to them. Without that understanding, the study’s methodology would have been deeply flawed. In turn, the critical information we learned about Florida-Friendly Landscapes from this study was dependent on designing and planning for maintenance.</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17</a:t>
            </a:fld>
            <a:endParaRPr lang="en-US"/>
          </a:p>
        </p:txBody>
      </p:sp>
    </p:spTree>
    <p:extLst>
      <p:ext uri="{BB962C8B-B14F-4D97-AF65-F5344CB8AC3E}">
        <p14:creationId xmlns:p14="http://schemas.microsoft.com/office/powerpoint/2010/main" val="49608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My team and I once worked on a project for a client who oversaw a 2500-acre natural area. The client built a new facility on the property and asked my team to design the landscape. The employees, working </a:t>
            </a:r>
            <a:r>
              <a:rPr lang="en-US" dirty="0" smtClean="0"/>
              <a:t>on different </a:t>
            </a:r>
            <a:r>
              <a:rPr lang="en-US" dirty="0"/>
              <a:t>crews, primarily managed the natural areas, not landscapes. </a:t>
            </a:r>
          </a:p>
          <a:p>
            <a:pPr lvl="1"/>
            <a:endParaRPr lang="en-US" dirty="0"/>
          </a:p>
          <a:p>
            <a:pPr lvl="1"/>
            <a:r>
              <a:rPr lang="en-US" dirty="0"/>
              <a:t>The design team created a very simple landscape design that was a low-maintenance, Florida-Friendly Landscape. The project was installed and the landscape looked wonderful…for the first couple years. </a:t>
            </a:r>
          </a:p>
          <a:p>
            <a:pPr lvl="1"/>
            <a:endParaRPr lang="en-US" dirty="0"/>
          </a:p>
          <a:p>
            <a:pPr lvl="1"/>
            <a:r>
              <a:rPr lang="en-US" dirty="0"/>
              <a:t>Overtime the landscape looked mangy and fell into disrepair. Essentially, nobody was maintaining the landscape. The initial leadership left their position without communicating with the management crews, so none of the crews ended up managing the </a:t>
            </a:r>
            <a:r>
              <a:rPr lang="en-US" dirty="0" smtClean="0"/>
              <a:t>landscape.</a:t>
            </a:r>
            <a:r>
              <a:rPr lang="en-US" baseline="0" dirty="0" smtClean="0"/>
              <a:t> </a:t>
            </a:r>
          </a:p>
          <a:p>
            <a:pPr lvl="1"/>
            <a:endParaRPr lang="en-US" dirty="0"/>
          </a:p>
          <a:p>
            <a:pPr lvl="1"/>
            <a:r>
              <a:rPr lang="en-US" dirty="0"/>
              <a:t>Our biggest oversight was the assumption the landscape was going to be managed properly – whoops. It doesn’t matter what kind of landscape you plan or design, if you do not engage those important stakeholders into </a:t>
            </a:r>
            <a:r>
              <a:rPr lang="en-US" dirty="0" smtClean="0"/>
              <a:t>the </a:t>
            </a:r>
            <a:r>
              <a:rPr lang="en-US" dirty="0"/>
              <a:t>design </a:t>
            </a:r>
            <a:r>
              <a:rPr lang="en-US" dirty="0" smtClean="0"/>
              <a:t>process </a:t>
            </a:r>
            <a:r>
              <a:rPr lang="en-US" dirty="0"/>
              <a:t>the landscape will be mismanaged and ultimately suffer.</a:t>
            </a:r>
          </a:p>
          <a:p>
            <a:pPr lvl="1"/>
            <a:endParaRPr lang="en-US" dirty="0"/>
          </a:p>
          <a:p>
            <a:pPr lvl="1"/>
            <a:r>
              <a:rPr lang="en-US" dirty="0"/>
              <a:t>That’s why it is incredibly important to engage the appropriate people in the design. Doing so will help determine who’s going to be managing the </a:t>
            </a:r>
            <a:r>
              <a:rPr lang="en-US" dirty="0" smtClean="0"/>
              <a:t>landscape. Additionally, working with the important stakeholders</a:t>
            </a:r>
            <a:r>
              <a:rPr lang="en-US" baseline="0" dirty="0" smtClean="0"/>
              <a:t> builds ownership and buy-in for a project. This will lead to the long-term leadership needed for a design to be successful over time.</a:t>
            </a:r>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18</a:t>
            </a:fld>
            <a:endParaRPr lang="en-US"/>
          </a:p>
        </p:txBody>
      </p:sp>
    </p:spTree>
    <p:extLst>
      <p:ext uri="{BB962C8B-B14F-4D97-AF65-F5344CB8AC3E}">
        <p14:creationId xmlns:p14="http://schemas.microsoft.com/office/powerpoint/2010/main" val="65569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Ultimately, when you are designing with maintenance in mind, you will consider these big three components defining this model (CLICK).</a:t>
            </a:r>
          </a:p>
          <a:p>
            <a:pPr lvl="1"/>
            <a:endParaRPr lang="en-US" dirty="0"/>
          </a:p>
          <a:p>
            <a:pPr lvl="2"/>
            <a:r>
              <a:rPr lang="en-US" dirty="0"/>
              <a:t>Landscapes are dependent on proper design, which includes our Three “S”s. (CLICK)</a:t>
            </a:r>
          </a:p>
          <a:p>
            <a:pPr lvl="2"/>
            <a:endParaRPr lang="en-US" dirty="0"/>
          </a:p>
          <a:p>
            <a:pPr lvl="2"/>
            <a:r>
              <a:rPr lang="en-US" dirty="0"/>
              <a:t>Landscapes continually change. (CLICK)</a:t>
            </a:r>
          </a:p>
          <a:p>
            <a:pPr lvl="2"/>
            <a:endParaRPr lang="en-US" dirty="0"/>
          </a:p>
          <a:p>
            <a:pPr lvl="2"/>
            <a:r>
              <a:rPr lang="en-US" dirty="0"/>
              <a:t>And landscapes require maintenance from someone.</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19</a:t>
            </a:fld>
            <a:endParaRPr lang="en-US"/>
          </a:p>
        </p:txBody>
      </p:sp>
    </p:spTree>
    <p:extLst>
      <p:ext uri="{BB962C8B-B14F-4D97-AF65-F5344CB8AC3E}">
        <p14:creationId xmlns:p14="http://schemas.microsoft.com/office/powerpoint/2010/main" val="241441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Again I would like to thank everyone for attending the program, my name is Dr. Taylor Clem and I am the Environmental &amp; Community Horticulture Agent with UF/IFAS Extension Alachua County. </a:t>
            </a:r>
          </a:p>
          <a:p>
            <a:pPr lvl="1"/>
            <a:endParaRPr lang="en-US" dirty="0"/>
          </a:p>
          <a:p>
            <a:pPr lvl="1"/>
            <a:r>
              <a:rPr lang="en-US" dirty="0"/>
              <a:t>When I consider problems associated with maintaining landscapes, I put on my “Landscape Designer” hat. I have two degrees in Landscape Architecture, one from University of Kentucky and another from University of Florida (Insert Rival School Joke), so my goal is to always consider the past, present, and future conditions of landscapes. Additionally, my interest in horticulture sciences and planting design always have me thinking about the role of plant material and landscape management. </a:t>
            </a:r>
          </a:p>
        </p:txBody>
      </p:sp>
      <p:sp>
        <p:nvSpPr>
          <p:cNvPr id="4" name="Slide Number Placeholder 3"/>
          <p:cNvSpPr>
            <a:spLocks noGrp="1"/>
          </p:cNvSpPr>
          <p:nvPr>
            <p:ph type="sldNum" sz="quarter" idx="10"/>
          </p:nvPr>
        </p:nvSpPr>
        <p:spPr/>
        <p:txBody>
          <a:bodyPr/>
          <a:lstStyle/>
          <a:p>
            <a:fld id="{BEFEEE0E-86C5-49FD-9EFB-A98D3C741E58}" type="slidenum">
              <a:rPr lang="en-US" smtClean="0"/>
              <a:t>2</a:t>
            </a:fld>
            <a:endParaRPr lang="en-US"/>
          </a:p>
        </p:txBody>
      </p:sp>
    </p:spTree>
    <p:extLst>
      <p:ext uri="{BB962C8B-B14F-4D97-AF65-F5344CB8AC3E}">
        <p14:creationId xmlns:p14="http://schemas.microsoft.com/office/powerpoint/2010/main" val="2169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 conclusion, </a:t>
            </a:r>
            <a:r>
              <a:rPr lang="en-US" dirty="0"/>
              <a:t>I’d like to leave you with my general tips for designing with maintenance in mind.</a:t>
            </a:r>
          </a:p>
          <a:p>
            <a:pPr lvl="1"/>
            <a:endParaRPr lang="en-US" dirty="0"/>
          </a:p>
          <a:p>
            <a:pPr lvl="2"/>
            <a:r>
              <a:rPr lang="en-US" dirty="0"/>
              <a:t>Plan for long-term maintenance at the beginning</a:t>
            </a:r>
          </a:p>
          <a:p>
            <a:pPr lvl="2"/>
            <a:endParaRPr lang="en-US" dirty="0"/>
          </a:p>
          <a:p>
            <a:pPr lvl="2"/>
            <a:r>
              <a:rPr lang="en-US" dirty="0"/>
              <a:t>Anticipate the changing landscape</a:t>
            </a:r>
          </a:p>
          <a:p>
            <a:pPr lvl="2"/>
            <a:endParaRPr lang="en-US" dirty="0"/>
          </a:p>
          <a:p>
            <a:pPr lvl="2"/>
            <a:r>
              <a:rPr lang="en-US" dirty="0"/>
              <a:t>Select plant material suited for environmental conditions</a:t>
            </a:r>
          </a:p>
          <a:p>
            <a:pPr lvl="2"/>
            <a:endParaRPr lang="en-US" dirty="0"/>
          </a:p>
          <a:p>
            <a:pPr lvl="2"/>
            <a:r>
              <a:rPr lang="en-US" dirty="0"/>
              <a:t>Select plant material suited for maintenance requirements</a:t>
            </a:r>
          </a:p>
          <a:p>
            <a:pPr lvl="2"/>
            <a:endParaRPr lang="en-US" dirty="0"/>
          </a:p>
          <a:p>
            <a:pPr lvl="2"/>
            <a:r>
              <a:rPr lang="en-US" dirty="0"/>
              <a:t>And ask, “Does desired maintenance match resources available?”</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20</a:t>
            </a:fld>
            <a:endParaRPr lang="en-US"/>
          </a:p>
        </p:txBody>
      </p:sp>
    </p:spTree>
    <p:extLst>
      <p:ext uri="{BB962C8B-B14F-4D97-AF65-F5344CB8AC3E}">
        <p14:creationId xmlns:p14="http://schemas.microsoft.com/office/powerpoint/2010/main" val="3439032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I highly recommend everyone to remember this model. Now is the time to take a picture with your phone, draw it on a piece of paper, or take good mental images.</a:t>
            </a:r>
          </a:p>
          <a:p>
            <a:pPr lvl="1"/>
            <a:endParaRPr lang="en-US" dirty="0"/>
          </a:p>
          <a:p>
            <a:pPr lvl="1"/>
            <a:r>
              <a:rPr lang="en-US" dirty="0"/>
              <a:t>When we </a:t>
            </a:r>
            <a:r>
              <a:rPr lang="en-US" dirty="0" smtClean="0"/>
              <a:t>consider long-term </a:t>
            </a:r>
            <a:r>
              <a:rPr lang="en-US" dirty="0"/>
              <a:t>maintenance within our designs, we will create a landscape that can be successfully managed and use our water resources wisely and reduce nonpoint source pollution.</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21</a:t>
            </a:fld>
            <a:endParaRPr lang="en-US"/>
          </a:p>
        </p:txBody>
      </p:sp>
    </p:spTree>
    <p:extLst>
      <p:ext uri="{BB962C8B-B14F-4D97-AF65-F5344CB8AC3E}">
        <p14:creationId xmlns:p14="http://schemas.microsoft.com/office/powerpoint/2010/main" val="95444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(Review Essential Q)</a:t>
            </a:r>
          </a:p>
          <a:p>
            <a:pPr lvl="1"/>
            <a:endParaRPr lang="en-US" dirty="0"/>
          </a:p>
          <a:p>
            <a:pPr lvl="1"/>
            <a:r>
              <a:rPr lang="en-US" dirty="0"/>
              <a:t>At the beginning of our time together, our goal was to answer this question when finished: “What </a:t>
            </a:r>
            <a:r>
              <a:rPr lang="en-US" dirty="0" smtClean="0"/>
              <a:t>principles </a:t>
            </a:r>
            <a:r>
              <a:rPr lang="en-US" dirty="0"/>
              <a:t>do I need to </a:t>
            </a:r>
            <a:r>
              <a:rPr lang="en-US" dirty="0" smtClean="0"/>
              <a:t>consider </a:t>
            </a:r>
            <a:r>
              <a:rPr lang="en-US" dirty="0"/>
              <a:t>when designing for long-term maintenance </a:t>
            </a:r>
            <a:r>
              <a:rPr lang="en-US" dirty="0" smtClean="0"/>
              <a:t>that ensures </a:t>
            </a:r>
            <a:r>
              <a:rPr lang="en-US" dirty="0"/>
              <a:t>sustainable landscape management?”</a:t>
            </a:r>
          </a:p>
          <a:p>
            <a:pPr lvl="1"/>
            <a:endParaRPr lang="en-US" dirty="0"/>
          </a:p>
          <a:p>
            <a:pPr lvl="1"/>
            <a:r>
              <a:rPr lang="en-US" dirty="0"/>
              <a:t>Now that we’re finished, how does everyone feel? Do you think you can adequately answer this question based on the information you have learned today? </a:t>
            </a:r>
            <a:r>
              <a:rPr lang="en-US" b="1" dirty="0"/>
              <a:t>(Discuss – This information also allows for quick feedback/evaluation to help improve the program).</a:t>
            </a:r>
          </a:p>
          <a:p>
            <a:pPr lvl="1"/>
            <a:endParaRPr lang="en-US" b="1" dirty="0"/>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22</a:t>
            </a:fld>
            <a:endParaRPr lang="en-US"/>
          </a:p>
        </p:txBody>
      </p:sp>
    </p:spTree>
    <p:extLst>
      <p:ext uri="{BB962C8B-B14F-4D97-AF65-F5344CB8AC3E}">
        <p14:creationId xmlns:p14="http://schemas.microsoft.com/office/powerpoint/2010/main" val="1609238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r>
              <a:rPr lang="en-US" dirty="0"/>
              <a:t>Give thanks to everyone and open up the floor for additional questions.</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23</a:t>
            </a:fld>
            <a:endParaRPr lang="en-US"/>
          </a:p>
        </p:txBody>
      </p:sp>
    </p:spTree>
    <p:extLst>
      <p:ext uri="{BB962C8B-B14F-4D97-AF65-F5344CB8AC3E}">
        <p14:creationId xmlns:p14="http://schemas.microsoft.com/office/powerpoint/2010/main" val="1945515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24</a:t>
            </a:fld>
            <a:endParaRPr lang="en-US"/>
          </a:p>
        </p:txBody>
      </p:sp>
    </p:spTree>
    <p:extLst>
      <p:ext uri="{BB962C8B-B14F-4D97-AF65-F5344CB8AC3E}">
        <p14:creationId xmlns:p14="http://schemas.microsoft.com/office/powerpoint/2010/main" val="423328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u="sng" dirty="0"/>
          </a:p>
          <a:p>
            <a:pPr lvl="0"/>
            <a:r>
              <a:rPr lang="en-US" b="1" u="sng" dirty="0"/>
              <a:t>*Audience Activity</a:t>
            </a:r>
            <a:r>
              <a:rPr lang="en-US" b="1" dirty="0"/>
              <a:t> NOTE – Activity to determine who is in the audience. This helps speaker determine if program should focus talking points with designers, commercial landscapers, etc.*</a:t>
            </a:r>
          </a:p>
          <a:p>
            <a:pPr lvl="0"/>
            <a:endParaRPr lang="en-US" dirty="0"/>
          </a:p>
          <a:p>
            <a:pPr lvl="1"/>
            <a:r>
              <a:rPr lang="en-US" dirty="0"/>
              <a:t>Before we get started, I would like to know how many different backgrounds are in the room. Are some of you designers, interested homeowners, educators, Master Gardener Volunteers, or a landscape professional? </a:t>
            </a:r>
          </a:p>
          <a:p>
            <a:pPr lvl="1"/>
            <a:r>
              <a:rPr lang="en-US" dirty="0"/>
              <a:t>Use your phones to answer the following poll and we can see your responses pop-up on the screen.</a:t>
            </a:r>
          </a:p>
          <a:p>
            <a:pPr lvl="1"/>
            <a:r>
              <a:rPr lang="en-US" dirty="0"/>
              <a:t>*DISCUSS RESULTS*</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3</a:t>
            </a:fld>
            <a:endParaRPr lang="en-US"/>
          </a:p>
        </p:txBody>
      </p:sp>
    </p:spTree>
    <p:extLst>
      <p:ext uri="{BB962C8B-B14F-4D97-AF65-F5344CB8AC3E}">
        <p14:creationId xmlns:p14="http://schemas.microsoft.com/office/powerpoint/2010/main" val="138633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a:t>Essential Question</a:t>
            </a:r>
            <a:endParaRPr lang="en-US" dirty="0"/>
          </a:p>
          <a:p>
            <a:pPr lvl="1"/>
            <a:r>
              <a:rPr lang="en-US" dirty="0"/>
              <a:t>At the conclusion of today’s discussion, I would like for you all to be able to comfortably answer this question…”What </a:t>
            </a:r>
            <a:r>
              <a:rPr lang="en-US" dirty="0" smtClean="0"/>
              <a:t>principles do </a:t>
            </a:r>
            <a:r>
              <a:rPr lang="en-US" dirty="0"/>
              <a:t>I need to </a:t>
            </a:r>
            <a:r>
              <a:rPr lang="en-US" dirty="0" smtClean="0"/>
              <a:t>consider </a:t>
            </a:r>
            <a:r>
              <a:rPr lang="en-US" dirty="0"/>
              <a:t>when designing for long-term maintenance </a:t>
            </a:r>
            <a:r>
              <a:rPr lang="en-US" dirty="0" smtClean="0"/>
              <a:t>that ensures </a:t>
            </a:r>
            <a:r>
              <a:rPr lang="en-US" dirty="0"/>
              <a:t>sustainable landscape management?”</a:t>
            </a:r>
            <a:endParaRPr lang="en-US" sz="900" dirty="0"/>
          </a:p>
          <a:p>
            <a:pPr lvl="1"/>
            <a:endParaRPr lang="en-US" dirty="0"/>
          </a:p>
          <a:p>
            <a:pPr lvl="1"/>
            <a:r>
              <a:rPr lang="en-US" dirty="0"/>
              <a:t>By doing so, you’ll be able to design and plan for landscapes that have a higher chance of success over time and minimizes water use, fertilizers, pesticides, and maintenance requirements.</a:t>
            </a:r>
          </a:p>
          <a:p>
            <a:pPr lvl="1"/>
            <a:endParaRPr lang="en-US" dirty="0"/>
          </a:p>
          <a:p>
            <a:pPr lvl="1"/>
            <a:r>
              <a:rPr lang="en-US" dirty="0"/>
              <a:t>So at the end of our time together we’ll come back to this question to see how we did…</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4</a:t>
            </a:fld>
            <a:endParaRPr lang="en-US"/>
          </a:p>
        </p:txBody>
      </p:sp>
    </p:spTree>
    <p:extLst>
      <p:ext uri="{BB962C8B-B14F-4D97-AF65-F5344CB8AC3E}">
        <p14:creationId xmlns:p14="http://schemas.microsoft.com/office/powerpoint/2010/main" val="41316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What is the purpose of landscape design? Is it for social, economic, and/or environmental benefits? Who are you designing for? Is it yourself, others, or for the environment?</a:t>
            </a:r>
          </a:p>
          <a:p>
            <a:pPr lvl="1"/>
            <a:endParaRPr lang="en-US" dirty="0"/>
          </a:p>
          <a:p>
            <a:pPr lvl="1"/>
            <a:r>
              <a:rPr lang="en-US" b="1" dirty="0"/>
              <a:t>DISCUSSION: </a:t>
            </a:r>
            <a:r>
              <a:rPr lang="en-US" dirty="0"/>
              <a:t>Who would like to share? (Keep to short 2-3 Minute Discussion)</a:t>
            </a:r>
          </a:p>
          <a:p>
            <a:pPr lvl="1"/>
            <a:endParaRPr lang="en-US" dirty="0"/>
          </a:p>
          <a:p>
            <a:pPr lvl="1"/>
            <a:r>
              <a:rPr lang="en-US" dirty="0"/>
              <a:t>There are a near infinite number of reasons for why and who we design our landscapes for. I always like describe landscape design, or design in general, as “The combination of art and science to implement </a:t>
            </a:r>
            <a:r>
              <a:rPr lang="en-US" i="1" dirty="0"/>
              <a:t>creative solutions.”</a:t>
            </a:r>
            <a:r>
              <a:rPr lang="en-US" dirty="0"/>
              <a:t> All designs are a series of problem-solving activities to help achieve a certain outcome. </a:t>
            </a:r>
            <a:endParaRPr lang="en-US" dirty="0" smtClean="0"/>
          </a:p>
          <a:p>
            <a:pPr lvl="1"/>
            <a:endParaRPr lang="en-US" dirty="0" smtClean="0"/>
          </a:p>
          <a:p>
            <a:pPr lvl="1"/>
            <a:r>
              <a:rPr lang="en-US" dirty="0" smtClean="0"/>
              <a:t>Here,</a:t>
            </a:r>
            <a:r>
              <a:rPr lang="en-US" baseline="0" dirty="0" smtClean="0"/>
              <a:t> in Florida, we are incredibly concerned with our water resources. To help protect our resources we follow the principles of the Florida-Friendly Landscaping™ Program, which is Florida’s sustainable landscape program. Its nine principles directly link landscape design and management to protecting the state’s critical water resources. </a:t>
            </a:r>
            <a:endParaRPr lang="en-US" dirty="0"/>
          </a:p>
          <a:p>
            <a:pPr lvl="1"/>
            <a:endParaRPr lang="en-US" dirty="0"/>
          </a:p>
          <a:p>
            <a:pPr lvl="1"/>
            <a:r>
              <a:rPr lang="en-US" dirty="0"/>
              <a:t>Regarding sustainable landscapes</a:t>
            </a:r>
            <a:r>
              <a:rPr lang="en-US" dirty="0" smtClean="0"/>
              <a:t>,</a:t>
            </a:r>
            <a:r>
              <a:rPr lang="en-US" baseline="0" dirty="0" smtClean="0"/>
              <a:t> </a:t>
            </a:r>
            <a:r>
              <a:rPr lang="en-US" dirty="0" smtClean="0"/>
              <a:t>a </a:t>
            </a:r>
            <a:r>
              <a:rPr lang="en-US" dirty="0"/>
              <a:t>successful design considers maintenance. That’s why I have created the following model to help design with maintenance in mind…</a:t>
            </a: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5</a:t>
            </a:fld>
            <a:endParaRPr lang="en-US"/>
          </a:p>
        </p:txBody>
      </p:sp>
    </p:spTree>
    <p:extLst>
      <p:ext uri="{BB962C8B-B14F-4D97-AF65-F5344CB8AC3E}">
        <p14:creationId xmlns:p14="http://schemas.microsoft.com/office/powerpoint/2010/main" val="361626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Current thought regarding landscape maintenance includes these three aspects: plant site, plant selection, and plant</a:t>
            </a:r>
            <a:r>
              <a:rPr lang="en-US" baseline="0" dirty="0" smtClean="0"/>
              <a:t> s</a:t>
            </a:r>
            <a:r>
              <a:rPr lang="en-US" dirty="0" smtClean="0"/>
              <a:t>ource. Although those three points are incredibly important, it doesn’t paint a complete picture.</a:t>
            </a:r>
          </a:p>
          <a:p>
            <a:r>
              <a:rPr lang="en-US" dirty="0" smtClean="0"/>
              <a:t> </a:t>
            </a:r>
          </a:p>
          <a:p>
            <a:r>
              <a:rPr lang="en-US" dirty="0" smtClean="0"/>
              <a:t>*</a:t>
            </a:r>
            <a:r>
              <a:rPr lang="en-US" i="1" dirty="0" smtClean="0"/>
              <a:t>Click for Animation*</a:t>
            </a:r>
            <a:endParaRPr lang="en-US" dirty="0" smtClean="0"/>
          </a:p>
          <a:p>
            <a:r>
              <a:rPr lang="en-US" i="1" dirty="0" smtClean="0"/>
              <a:t> </a:t>
            </a:r>
            <a:endParaRPr lang="en-US" dirty="0" smtClean="0"/>
          </a:p>
          <a:p>
            <a:pPr lvl="1"/>
            <a:r>
              <a:rPr lang="en-US" dirty="0" smtClean="0"/>
              <a:t>Commonly our designed landscapes do not consider time and social capital. Time relates to a landscape’s changes over time. Social Capital relates to those performing the maintenance and their capacity to address certain landscape maintenance needs. </a:t>
            </a:r>
          </a:p>
          <a:p>
            <a:pPr lvl="1"/>
            <a:endParaRPr lang="en-US" dirty="0" smtClean="0"/>
          </a:p>
          <a:p>
            <a:pPr lvl="1"/>
            <a:r>
              <a:rPr lang="en-US" dirty="0" smtClean="0"/>
              <a:t>I want us</a:t>
            </a:r>
            <a:r>
              <a:rPr lang="en-US" baseline="0" dirty="0" smtClean="0"/>
              <a:t> to five deeper into these three areas and show their relationship and role in designing with maintenance.</a:t>
            </a:r>
            <a:endParaRPr lang="en-US" dirty="0" smtClean="0"/>
          </a:p>
          <a:p>
            <a:pPr lvl="1"/>
            <a:endParaRPr lang="en-US" dirty="0" smtClean="0"/>
          </a:p>
          <a:p>
            <a:r>
              <a:rPr lang="en-US" dirty="0" smtClean="0"/>
              <a:t>*</a:t>
            </a:r>
            <a:r>
              <a:rPr lang="en-US" i="1" dirty="0"/>
              <a:t>Click for Animation*</a:t>
            </a:r>
            <a:endParaRPr lang="en-US" dirty="0"/>
          </a:p>
          <a:p>
            <a:r>
              <a:rPr lang="en-US" dirty="0"/>
              <a:t> </a:t>
            </a:r>
          </a:p>
          <a:p>
            <a:pPr lvl="1"/>
            <a:r>
              <a:rPr lang="en-US" dirty="0" smtClean="0"/>
              <a:t>The Three “S”s: site</a:t>
            </a:r>
            <a:r>
              <a:rPr lang="en-US" dirty="0"/>
              <a:t>, </a:t>
            </a:r>
            <a:r>
              <a:rPr lang="en-US" dirty="0" smtClean="0"/>
              <a:t>selection</a:t>
            </a:r>
            <a:r>
              <a:rPr lang="en-US" dirty="0"/>
              <a:t>, &amp; </a:t>
            </a:r>
            <a:r>
              <a:rPr lang="en-US" dirty="0" smtClean="0"/>
              <a:t>source</a:t>
            </a:r>
            <a:r>
              <a:rPr lang="en-US" dirty="0"/>
              <a:t>. Successful landscape depend on proper plant </a:t>
            </a:r>
            <a:r>
              <a:rPr lang="en-US" dirty="0" smtClean="0"/>
              <a:t>material selection </a:t>
            </a:r>
            <a:r>
              <a:rPr lang="en-US" dirty="0"/>
              <a:t>for any landscape design</a:t>
            </a:r>
            <a:r>
              <a:rPr lang="en-US" dirty="0" smtClean="0"/>
              <a:t>.</a:t>
            </a:r>
            <a:endParaRPr lang="en-US" dirty="0"/>
          </a:p>
          <a:p>
            <a:r>
              <a:rPr lang="en-US" dirty="0"/>
              <a:t> </a:t>
            </a:r>
          </a:p>
          <a:p>
            <a:r>
              <a:rPr lang="en-US" dirty="0"/>
              <a:t>*</a:t>
            </a:r>
            <a:r>
              <a:rPr lang="en-US" i="1" dirty="0"/>
              <a:t>Click for Animation*</a:t>
            </a:r>
            <a:endParaRPr lang="en-US" dirty="0"/>
          </a:p>
          <a:p>
            <a:r>
              <a:rPr lang="en-US" dirty="0"/>
              <a:t> </a:t>
            </a:r>
          </a:p>
          <a:p>
            <a:pPr lvl="1"/>
            <a:r>
              <a:rPr lang="en-US" dirty="0"/>
              <a:t>Time. Our landscapes are continually changing, sometime very quickly and sometimes very slowly. Understanding the role of time and the changing landscape allows us to think about the future landscape.</a:t>
            </a:r>
          </a:p>
          <a:p>
            <a:r>
              <a:rPr lang="en-US" dirty="0"/>
              <a:t> </a:t>
            </a:r>
          </a:p>
          <a:p>
            <a:r>
              <a:rPr lang="en-US" dirty="0"/>
              <a:t>*</a:t>
            </a:r>
            <a:r>
              <a:rPr lang="en-US" i="1" dirty="0"/>
              <a:t>Click for Animation*</a:t>
            </a:r>
            <a:endParaRPr lang="en-US" dirty="0"/>
          </a:p>
          <a:p>
            <a:r>
              <a:rPr lang="en-US" dirty="0"/>
              <a:t> </a:t>
            </a:r>
          </a:p>
          <a:p>
            <a:pPr lvl="1"/>
            <a:r>
              <a:rPr lang="en-US" dirty="0"/>
              <a:t>Social Capital. Landscapes require maintenance. Social capital relates to the individuals performing the landscape maintenance, which includes the level of maintenance and type of maintenance they can feasibly perform. </a:t>
            </a:r>
          </a:p>
        </p:txBody>
      </p:sp>
      <p:sp>
        <p:nvSpPr>
          <p:cNvPr id="4" name="Slide Number Placeholder 3"/>
          <p:cNvSpPr>
            <a:spLocks noGrp="1"/>
          </p:cNvSpPr>
          <p:nvPr>
            <p:ph type="sldNum" sz="quarter" idx="10"/>
          </p:nvPr>
        </p:nvSpPr>
        <p:spPr/>
        <p:txBody>
          <a:bodyPr/>
          <a:lstStyle/>
          <a:p>
            <a:fld id="{BEFEEE0E-86C5-49FD-9EFB-A98D3C741E58}" type="slidenum">
              <a:rPr lang="en-US" smtClean="0"/>
              <a:t>6</a:t>
            </a:fld>
            <a:endParaRPr lang="en-US"/>
          </a:p>
        </p:txBody>
      </p:sp>
    </p:spTree>
    <p:extLst>
      <p:ext uri="{BB962C8B-B14F-4D97-AF65-F5344CB8AC3E}">
        <p14:creationId xmlns:p14="http://schemas.microsoft.com/office/powerpoint/2010/main" val="211152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First I would like use to look at the three “S”s: Site, Selection, and Source. These three variables are commonly discussed in landscape design, but it is very important to consider their role in landscape maintenance. For example, plants that are properly used within the landscape significantly reduces </a:t>
            </a:r>
            <a:r>
              <a:rPr lang="en-US" dirty="0" smtClean="0"/>
              <a:t>water, </a:t>
            </a:r>
            <a:r>
              <a:rPr lang="en-US" dirty="0"/>
              <a:t>fertilizer </a:t>
            </a:r>
            <a:r>
              <a:rPr lang="en-US" dirty="0" smtClean="0"/>
              <a:t>requirements, and overall maintenance requirements.</a:t>
            </a:r>
            <a:endParaRPr lang="en-US" dirty="0"/>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7</a:t>
            </a:fld>
            <a:endParaRPr lang="en-US"/>
          </a:p>
        </p:txBody>
      </p:sp>
    </p:spTree>
    <p:extLst>
      <p:ext uri="{BB962C8B-B14F-4D97-AF65-F5344CB8AC3E}">
        <p14:creationId xmlns:p14="http://schemas.microsoft.com/office/powerpoint/2010/main" val="328548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first “S”, Site, refers to knowing your site. Where are you designing a landscape? A landscape you would design in Cincinnati, Ohio, would be completely different than a landscape designed in West Palm Beach, Florida.</a:t>
            </a:r>
          </a:p>
          <a:p>
            <a:r>
              <a:rPr lang="en-US" dirty="0"/>
              <a:t> </a:t>
            </a:r>
          </a:p>
          <a:p>
            <a:pPr lvl="1"/>
            <a:r>
              <a:rPr lang="en-US" dirty="0"/>
              <a:t>The Florida-Friendly Landscaping™ Program’s (which is Florida’s nine-principle best management practices program) first principle is “Right Plant, Right Place”. If we match plants to the environmental conditions and a landscape’s function, there is an immediate reduction in a landscape’s required maintenance. </a:t>
            </a:r>
            <a:endParaRPr lang="en-US" dirty="0" smtClean="0"/>
          </a:p>
          <a:p>
            <a:pPr lvl="1"/>
            <a:endParaRPr lang="en-US" dirty="0" smtClean="0"/>
          </a:p>
          <a:p>
            <a:pPr lvl="1"/>
            <a:r>
              <a:rPr lang="en-US" dirty="0" smtClean="0"/>
              <a:t>This image shows UF’s </a:t>
            </a:r>
            <a:r>
              <a:rPr lang="en-US" dirty="0" err="1" smtClean="0"/>
              <a:t>Straughn</a:t>
            </a:r>
            <a:r>
              <a:rPr lang="en-US" baseline="0" dirty="0" smtClean="0"/>
              <a:t> Center. The </a:t>
            </a:r>
            <a:r>
              <a:rPr lang="en-US" baseline="0" dirty="0" err="1" smtClean="0"/>
              <a:t>Straughn</a:t>
            </a:r>
            <a:r>
              <a:rPr lang="en-US" baseline="0" dirty="0" smtClean="0"/>
              <a:t> Center has a Florida-Friendly Landscapes and only requires quarterly maintenance for its landscape beds and uses an incredibly low-volume water. Its success is because it follows the principle of “Right Plant, Right Place”. Plants were specifically selected for functionality, matching the environmental conditions, and, of course, aesthetic quality.</a:t>
            </a:r>
            <a:endParaRPr lang="en-US" dirty="0"/>
          </a:p>
          <a:p>
            <a:r>
              <a:rPr lang="en-US" dirty="0"/>
              <a:t> </a:t>
            </a:r>
          </a:p>
          <a:p>
            <a:pPr lvl="1"/>
            <a:r>
              <a:rPr lang="en-US" b="1" dirty="0"/>
              <a:t>DISCUSSION: </a:t>
            </a:r>
            <a:r>
              <a:rPr lang="en-US" dirty="0"/>
              <a:t>What are some of the environmental conditions we need to consider when selecting plant material for our design sites? (DISCUSSION). (We should hear: climate, moisture requirements, sunlight requirements, utilities etc. A common unlisted response is size.)</a:t>
            </a:r>
          </a:p>
          <a:p>
            <a:pPr lvl="2"/>
            <a:r>
              <a:rPr lang="en-US" dirty="0"/>
              <a:t>Size: How much available space is there within the landscape? Commonly we install plants shrubs in 1, 3, 5, and upwards of 15 gallon containers. Trees could be delivered based on gallon or caliper. When planting, the plant material may seem loosely packed, but plants will grow into the spaces. Knowing the height and width of plant material is incredibly important because you don’t want plants crowding one another, growing into buildings or utilities, or outcompeting one another. Not considering plant size can lead to excessive maintenance in the future. Designing while considering the plant’s average mature size will significantly reduce maintenance requirements. </a:t>
            </a:r>
          </a:p>
          <a:p>
            <a:r>
              <a:rPr lang="en-US" dirty="0"/>
              <a:t> </a:t>
            </a:r>
          </a:p>
          <a:p>
            <a:pPr lvl="1"/>
            <a:r>
              <a:rPr lang="en-US" b="1" dirty="0"/>
              <a:t>DISCUSSION: </a:t>
            </a:r>
            <a:r>
              <a:rPr lang="en-US" dirty="0"/>
              <a:t>What are different landscape functions and how could landscape design be impacted? (DISCUSSION). (Typically discussion focuses on selecting plants that tolerate the landscape’s function, </a:t>
            </a:r>
            <a:r>
              <a:rPr lang="en-US" dirty="0" err="1"/>
              <a:t>ie</a:t>
            </a:r>
            <a:r>
              <a:rPr lang="en-US" dirty="0"/>
              <a:t> turfgrass for areas children will play versus wildflower gardens to attract pollinators.</a:t>
            </a:r>
          </a:p>
        </p:txBody>
      </p:sp>
      <p:sp>
        <p:nvSpPr>
          <p:cNvPr id="4" name="Slide Number Placeholder 3"/>
          <p:cNvSpPr>
            <a:spLocks noGrp="1"/>
          </p:cNvSpPr>
          <p:nvPr>
            <p:ph type="sldNum" sz="quarter" idx="10"/>
          </p:nvPr>
        </p:nvSpPr>
        <p:spPr/>
        <p:txBody>
          <a:bodyPr/>
          <a:lstStyle/>
          <a:p>
            <a:fld id="{BEFEEE0E-86C5-49FD-9EFB-A98D3C741E58}" type="slidenum">
              <a:rPr lang="en-US" smtClean="0"/>
              <a:t>8</a:t>
            </a:fld>
            <a:endParaRPr lang="en-US"/>
          </a:p>
        </p:txBody>
      </p:sp>
    </p:spTree>
    <p:extLst>
      <p:ext uri="{BB962C8B-B14F-4D97-AF65-F5344CB8AC3E}">
        <p14:creationId xmlns:p14="http://schemas.microsoft.com/office/powerpoint/2010/main" val="20352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Our second “S”, Selection, relates to proper plant selection to match your site, but also selection of drought tolerant and pest resistant </a:t>
            </a:r>
            <a:r>
              <a:rPr lang="en-US" dirty="0" smtClean="0"/>
              <a:t>plants, </a:t>
            </a:r>
            <a:r>
              <a:rPr lang="en-US" dirty="0"/>
              <a:t>as well as, plant matchmaking.</a:t>
            </a:r>
          </a:p>
          <a:p>
            <a:pPr lvl="1"/>
            <a:endParaRPr lang="en-US" dirty="0"/>
          </a:p>
          <a:p>
            <a:pPr lvl="1"/>
            <a:r>
              <a:rPr lang="en-US" dirty="0"/>
              <a:t>The ebbs and flows of Florida’s climate presents many opportunities where we have plenty </a:t>
            </a:r>
            <a:r>
              <a:rPr lang="en-US" dirty="0" smtClean="0"/>
              <a:t>of </a:t>
            </a:r>
            <a:r>
              <a:rPr lang="en-US" dirty="0"/>
              <a:t>rain or times of drought. Selecting plants that are appropriate to your environmental conditions, but also have a high tolerance to drought will reduce plant stress during the stressful, drier times. Additionally it will help your plants go longer periods of time without needing supplemental irrigation. </a:t>
            </a:r>
          </a:p>
          <a:p>
            <a:pPr lvl="1"/>
            <a:endParaRPr lang="en-US" dirty="0"/>
          </a:p>
          <a:p>
            <a:pPr lvl="1"/>
            <a:r>
              <a:rPr lang="en-US" dirty="0"/>
              <a:t>It is important to also consider selecting pest-resistant plants. Naturally resistant plants that </a:t>
            </a:r>
            <a:r>
              <a:rPr lang="en-US" dirty="0" smtClean="0"/>
              <a:t>have </a:t>
            </a:r>
            <a:r>
              <a:rPr lang="en-US" dirty="0"/>
              <a:t>a higher tolerance to pest pressure will decrease the needs for maintenance within the landscape.</a:t>
            </a:r>
          </a:p>
          <a:p>
            <a:pPr lvl="1"/>
            <a:endParaRPr lang="en-US" dirty="0"/>
          </a:p>
          <a:p>
            <a:pPr lvl="1"/>
            <a:r>
              <a:rPr lang="en-US" dirty="0"/>
              <a:t>Lastly, it is important to match plant material together based on their needs. Plants with similar water, fertilizer, or maintenance needs should all be grouped together. This will ensure </a:t>
            </a:r>
            <a:r>
              <a:rPr lang="en-US" dirty="0" smtClean="0"/>
              <a:t>reduced </a:t>
            </a:r>
            <a:r>
              <a:rPr lang="en-US" dirty="0"/>
              <a:t>maintenance because you have </a:t>
            </a:r>
            <a:r>
              <a:rPr lang="en-US" dirty="0" smtClean="0"/>
              <a:t>larger landscaped areas</a:t>
            </a:r>
            <a:r>
              <a:rPr lang="en-US" baseline="0" dirty="0" smtClean="0"/>
              <a:t> with similar needs rather than lots of smaller areas with different needs.</a:t>
            </a:r>
            <a:endParaRPr lang="en-US" dirty="0"/>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9</a:t>
            </a:fld>
            <a:endParaRPr lang="en-US"/>
          </a:p>
        </p:txBody>
      </p:sp>
    </p:spTree>
    <p:extLst>
      <p:ext uri="{BB962C8B-B14F-4D97-AF65-F5344CB8AC3E}">
        <p14:creationId xmlns:p14="http://schemas.microsoft.com/office/powerpoint/2010/main" val="184874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415908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3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3C6B2D-0D20-4671-AA87-F441654B16A5}" type="datetimeFigureOut">
              <a:rPr lang="en-US" smtClean="0"/>
              <a:t>2/26/2020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1DEE66-45C8-4D68-A843-6D0E23F7EB8C}" type="slidenum">
              <a:rPr lang="en-US" smtClean="0"/>
              <a:t>‹#›</a:t>
            </a:fld>
            <a:endParaRPr lang="en-US"/>
          </a:p>
        </p:txBody>
      </p:sp>
    </p:spTree>
    <p:extLst>
      <p:ext uri="{BB962C8B-B14F-4D97-AF65-F5344CB8AC3E}">
        <p14:creationId xmlns:p14="http://schemas.microsoft.com/office/powerpoint/2010/main" val="39123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19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2671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screen">
            <a:duotone>
              <a:schemeClr val="accent2">
                <a:shade val="45000"/>
                <a:satMod val="135000"/>
              </a:schemeClr>
              <a:prstClr val="white"/>
            </a:duotone>
            <a:extLst>
              <a:ext uri="{28A0092B-C50C-407E-A947-70E740481C1C}">
                <a14:useLocalDpi xmlns:a14="http://schemas.microsoft.com/office/drawing/2010/main"/>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screen">
            <a:duotone>
              <a:schemeClr val="accent5">
                <a:shade val="45000"/>
                <a:satMod val="135000"/>
              </a:schemeClr>
              <a:prstClr val="white"/>
            </a:duotone>
            <a:extLst>
              <a:ext uri="{28A0092B-C50C-407E-A947-70E740481C1C}">
                <a14:useLocalDpi xmlns:a14="http://schemas.microsoft.com/office/drawing/2010/main"/>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43304"/>
          <a:stretch/>
        </p:blipFill>
        <p:spPr>
          <a:xfrm rot="10800000">
            <a:off x="5066402" y="5841787"/>
            <a:ext cx="2118273" cy="1016214"/>
          </a:xfrm>
          <a:prstGeom prst="rect">
            <a:avLst/>
          </a:prstGeom>
        </p:spPr>
      </p:pic>
      <p:pic>
        <p:nvPicPr>
          <p:cNvPr id="14" name="Picture 13">
            <a:extLst>
              <a:ext uri="{FF2B5EF4-FFF2-40B4-BE49-F238E27FC236}">
                <a16:creationId xmlns:a16="http://schemas.microsoft.com/office/drawing/2014/main" id="{80E52406-1338-2248-9022-B95DA597D5E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11138" y="6176963"/>
            <a:ext cx="1828800" cy="274022"/>
          </a:xfrm>
          <a:prstGeom prst="rect">
            <a:avLst/>
          </a:prstGeom>
        </p:spPr>
      </p:pic>
    </p:spTree>
    <p:extLst>
      <p:ext uri="{BB962C8B-B14F-4D97-AF65-F5344CB8AC3E}">
        <p14:creationId xmlns:p14="http://schemas.microsoft.com/office/powerpoint/2010/main" val="3334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mailto:taylorclem87@ufl.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tclem@alachuacounty.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dis.ifas.ufl.edu/ep29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2" y="324853"/>
            <a:ext cx="12212053" cy="5462337"/>
          </a:xfrm>
          <a:prstGeom prst="rect">
            <a:avLst/>
          </a:prstGeom>
        </p:spPr>
      </p:pic>
      <p:sp>
        <p:nvSpPr>
          <p:cNvPr id="2" name="Text Placeholder 1"/>
          <p:cNvSpPr>
            <a:spLocks noGrp="1"/>
          </p:cNvSpPr>
          <p:nvPr>
            <p:ph type="body" sz="quarter" idx="10"/>
          </p:nvPr>
        </p:nvSpPr>
        <p:spPr>
          <a:xfrm>
            <a:off x="0" y="324853"/>
            <a:ext cx="12200021" cy="1143000"/>
          </a:xfrm>
          <a:solidFill>
            <a:schemeClr val="bg1">
              <a:alpha val="65000"/>
            </a:schemeClr>
          </a:solidFill>
        </p:spPr>
        <p:txBody>
          <a:bodyPr/>
          <a:lstStyle/>
          <a:p>
            <a:pPr>
              <a:spcBef>
                <a:spcPts val="0"/>
              </a:spcBef>
            </a:pPr>
            <a:r>
              <a:rPr lang="en-US" dirty="0" smtClean="0">
                <a:solidFill>
                  <a:sysClr val="windowText" lastClr="000000"/>
                </a:solidFill>
              </a:rPr>
              <a:t>Beyond Installation</a:t>
            </a:r>
          </a:p>
          <a:p>
            <a:pPr>
              <a:spcBef>
                <a:spcPts val="0"/>
              </a:spcBef>
            </a:pPr>
            <a:r>
              <a:rPr lang="en-US" sz="2800" b="0" i="1" cap="none" dirty="0" smtClean="0">
                <a:solidFill>
                  <a:sysClr val="windowText" lastClr="000000"/>
                </a:solidFill>
              </a:rPr>
              <a:t>Designing with Maintenance in Mind</a:t>
            </a:r>
            <a:endParaRPr lang="en-US" sz="2800" b="0" i="1" cap="none" dirty="0">
              <a:solidFill>
                <a:sysClr val="windowText" lastClr="000000"/>
              </a:solidFill>
            </a:endParaRPr>
          </a:p>
        </p:txBody>
      </p:sp>
      <p:sp>
        <p:nvSpPr>
          <p:cNvPr id="5" name="Text Placeholder 4"/>
          <p:cNvSpPr>
            <a:spLocks noGrp="1"/>
          </p:cNvSpPr>
          <p:nvPr>
            <p:ph type="body" sz="quarter" idx="13"/>
          </p:nvPr>
        </p:nvSpPr>
        <p:spPr>
          <a:xfrm>
            <a:off x="-12032" y="4447255"/>
            <a:ext cx="12212053" cy="1339935"/>
          </a:xfrm>
          <a:solidFill>
            <a:schemeClr val="bg1">
              <a:alpha val="65000"/>
            </a:schemeClr>
          </a:solidFill>
        </p:spPr>
        <p:txBody>
          <a:bodyPr/>
          <a:lstStyle/>
          <a:p>
            <a:pPr algn="l">
              <a:spcBef>
                <a:spcPts val="0"/>
              </a:spcBef>
            </a:pPr>
            <a:r>
              <a:rPr lang="en-US" sz="2400" b="1" dirty="0">
                <a:solidFill>
                  <a:sysClr val="windowText" lastClr="000000"/>
                </a:solidFill>
              </a:rPr>
              <a:t>Dr. Taylor </a:t>
            </a:r>
            <a:r>
              <a:rPr lang="en-US" sz="2400" b="1" dirty="0" smtClean="0">
                <a:solidFill>
                  <a:sysClr val="windowText" lastClr="000000"/>
                </a:solidFill>
              </a:rPr>
              <a:t>Clem</a:t>
            </a:r>
          </a:p>
          <a:p>
            <a:pPr algn="l">
              <a:spcBef>
                <a:spcPts val="0"/>
              </a:spcBef>
            </a:pPr>
            <a:r>
              <a:rPr lang="en-US" sz="2400" dirty="0" smtClean="0">
                <a:solidFill>
                  <a:sysClr val="windowText" lastClr="000000"/>
                </a:solidFill>
              </a:rPr>
              <a:t>UF/IFAS Extension Alachua County</a:t>
            </a:r>
          </a:p>
          <a:p>
            <a:pPr algn="l">
              <a:spcBef>
                <a:spcPts val="0"/>
              </a:spcBef>
            </a:pPr>
            <a:r>
              <a:rPr lang="en-US" sz="2400" dirty="0" smtClean="0">
                <a:solidFill>
                  <a:sysClr val="windowText" lastClr="000000"/>
                </a:solidFill>
              </a:rPr>
              <a:t>Environmental &amp; Community Horticulture Agent II</a:t>
            </a:r>
          </a:p>
          <a:p>
            <a:pPr algn="l">
              <a:spcBef>
                <a:spcPts val="0"/>
              </a:spcBef>
            </a:pPr>
            <a:r>
              <a:rPr lang="en-US" sz="2400" dirty="0" smtClean="0">
                <a:solidFill>
                  <a:sysClr val="windowText" lastClr="000000"/>
                </a:solidFill>
              </a:rPr>
              <a:t>Master Gardener Coordinator</a:t>
            </a:r>
          </a:p>
        </p:txBody>
      </p:sp>
    </p:spTree>
    <p:extLst>
      <p:ext uri="{BB962C8B-B14F-4D97-AF65-F5344CB8AC3E}">
        <p14:creationId xmlns:p14="http://schemas.microsoft.com/office/powerpoint/2010/main" val="18405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gtEl>
                                        <p:attrNameLst>
                                          <p:attrName>style.opacity</p:attrName>
                                        </p:attrNameLst>
                                      </p:cBhvr>
                                      <p:to>
                                        <p:strVal val="0.75"/>
                                      </p:to>
                                    </p:set>
                                    <p:animEffect filter="image" prLst="opacity: 0.75">
                                      <p:cBhvr rctx="IE">
                                        <p:cTn id="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l="-47"/>
          <a:stretch/>
        </p:blipFill>
        <p:spPr>
          <a:xfrm>
            <a:off x="615946" y="1264352"/>
            <a:ext cx="11430000" cy="4463348"/>
          </a:xfrm>
          <a:prstGeom prst="rect">
            <a:avLst/>
          </a:prstGeom>
        </p:spPr>
      </p:pic>
      <p:sp>
        <p:nvSpPr>
          <p:cNvPr id="10" name="TextBox 9"/>
          <p:cNvSpPr txBox="1"/>
          <p:nvPr/>
        </p:nvSpPr>
        <p:spPr>
          <a:xfrm>
            <a:off x="577846" y="904414"/>
            <a:ext cx="5719251"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SOURCE</a:t>
            </a:r>
            <a:endParaRPr lang="en-US" sz="8800" b="1" spc="-300" dirty="0">
              <a:ln w="31750">
                <a:noFill/>
              </a:ln>
              <a:solidFill>
                <a:schemeClr val="bg1"/>
              </a:solidFill>
            </a:endParaRPr>
          </a:p>
        </p:txBody>
      </p:sp>
      <p:sp>
        <p:nvSpPr>
          <p:cNvPr id="16" name="Isosceles Triangle 15"/>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Site, Source, Selection</a:t>
            </a:r>
            <a:endParaRPr lang="en-US" dirty="0"/>
          </a:p>
        </p:txBody>
      </p:sp>
      <p:sp>
        <p:nvSpPr>
          <p:cNvPr id="11" name="TextBox 10"/>
          <p:cNvSpPr txBox="1"/>
          <p:nvPr/>
        </p:nvSpPr>
        <p:spPr>
          <a:xfrm>
            <a:off x="615946" y="3788708"/>
            <a:ext cx="11430000" cy="1938992"/>
          </a:xfrm>
          <a:prstGeom prst="rect">
            <a:avLst/>
          </a:prstGeom>
          <a:solidFill>
            <a:schemeClr val="bg1">
              <a:alpha val="65000"/>
            </a:schemeClr>
          </a:solidFill>
        </p:spPr>
        <p:txBody>
          <a:bodyPr wrap="square" rtlCol="0">
            <a:spAutoFit/>
          </a:bodyPr>
          <a:lstStyle/>
          <a:p>
            <a:r>
              <a:rPr lang="en-US" sz="2400" b="1" dirty="0" smtClean="0">
                <a:solidFill>
                  <a:sysClr val="windowText" lastClr="000000"/>
                </a:solidFill>
              </a:rPr>
              <a:t>Plant Origins</a:t>
            </a:r>
          </a:p>
          <a:p>
            <a:r>
              <a:rPr lang="en-US" sz="2400" b="1" dirty="0" smtClean="0">
                <a:solidFill>
                  <a:sysClr val="windowText" lastClr="000000"/>
                </a:solidFill>
              </a:rPr>
              <a:t>Possible Issues</a:t>
            </a:r>
          </a:p>
          <a:p>
            <a:pPr marL="742950" lvl="1" indent="-285750">
              <a:buFont typeface="Arial" panose="020B0604020202020204" pitchFamily="34" charset="0"/>
              <a:buChar char="•"/>
            </a:pPr>
            <a:r>
              <a:rPr lang="en-US" sz="2400" dirty="0" smtClean="0">
                <a:solidFill>
                  <a:sysClr val="windowText" lastClr="000000"/>
                </a:solidFill>
              </a:rPr>
              <a:t>Inbreeding Depression</a:t>
            </a:r>
          </a:p>
          <a:p>
            <a:pPr marL="742950" lvl="1" indent="-285750">
              <a:buFont typeface="Arial" panose="020B0604020202020204" pitchFamily="34" charset="0"/>
              <a:buChar char="•"/>
            </a:pPr>
            <a:r>
              <a:rPr lang="en-US" sz="2400" dirty="0" smtClean="0">
                <a:solidFill>
                  <a:sysClr val="windowText" lastClr="000000"/>
                </a:solidFill>
              </a:rPr>
              <a:t>Outbreeding Depression</a:t>
            </a:r>
          </a:p>
          <a:p>
            <a:pPr marL="742950" lvl="1" indent="-285750">
              <a:buFont typeface="Arial" panose="020B0604020202020204" pitchFamily="34" charset="0"/>
              <a:buChar char="•"/>
            </a:pPr>
            <a:r>
              <a:rPr lang="en-US" sz="2400" dirty="0" smtClean="0">
                <a:solidFill>
                  <a:sysClr val="windowText" lastClr="000000"/>
                </a:solidFill>
              </a:rPr>
              <a:t>Cultivars of Native Plants</a:t>
            </a:r>
          </a:p>
        </p:txBody>
      </p:sp>
    </p:spTree>
    <p:extLst>
      <p:ext uri="{BB962C8B-B14F-4D97-AF65-F5344CB8AC3E}">
        <p14:creationId xmlns:p14="http://schemas.microsoft.com/office/powerpoint/2010/main" val="83999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032000"/>
            <a:ext cx="12192000" cy="4430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946" y="3022684"/>
            <a:ext cx="11430000" cy="1677283"/>
          </a:xfrm>
          <a:prstGeom prst="rect">
            <a:avLst/>
          </a:prstGeom>
        </p:spPr>
      </p:pic>
      <p:pic>
        <p:nvPicPr>
          <p:cNvPr id="12" name="Picture 11"/>
          <p:cNvPicPr preferRelativeResize="0">
            <a:picLocks/>
          </p:cNvPicPr>
          <p:nvPr/>
        </p:nvPicPr>
        <p:blipFill rotWithShape="1">
          <a:blip r:embed="rId4" cstate="screen">
            <a:extLst>
              <a:ext uri="{28A0092B-C50C-407E-A947-70E740481C1C}">
                <a14:useLocalDpi xmlns:a14="http://schemas.microsoft.com/office/drawing/2010/main"/>
              </a:ext>
            </a:extLst>
          </a:blip>
          <a:srcRect l="-47"/>
          <a:stretch/>
        </p:blipFill>
        <p:spPr>
          <a:xfrm>
            <a:off x="615946" y="4770899"/>
            <a:ext cx="11430000" cy="1691640"/>
          </a:xfrm>
          <a:prstGeom prst="rect">
            <a:avLst/>
          </a:prstGeom>
        </p:spPr>
      </p:pic>
      <p:pic>
        <p:nvPicPr>
          <p:cNvPr id="8" name="Picture 7"/>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15946" y="1264355"/>
            <a:ext cx="11430000" cy="1691640"/>
          </a:xfrm>
          <a:prstGeom prst="rect">
            <a:avLst/>
          </a:prstGeom>
        </p:spPr>
      </p:pic>
      <p:sp>
        <p:nvSpPr>
          <p:cNvPr id="16" name="Isosceles Triangle 15"/>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Site, Source, &amp; Selection</a:t>
            </a:r>
            <a:endParaRPr lang="en-US" dirty="0"/>
          </a:p>
        </p:txBody>
      </p:sp>
      <p:sp>
        <p:nvSpPr>
          <p:cNvPr id="4" name="TextBox 3"/>
          <p:cNvSpPr txBox="1"/>
          <p:nvPr/>
        </p:nvSpPr>
        <p:spPr>
          <a:xfrm>
            <a:off x="577846" y="900822"/>
            <a:ext cx="6146635"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SITE</a:t>
            </a:r>
            <a:endParaRPr lang="en-US" sz="8800" b="1" spc="-300" dirty="0">
              <a:ln w="31750">
                <a:noFill/>
              </a:ln>
              <a:solidFill>
                <a:schemeClr val="bg1"/>
              </a:solidFill>
            </a:endParaRPr>
          </a:p>
        </p:txBody>
      </p:sp>
      <p:sp>
        <p:nvSpPr>
          <p:cNvPr id="9" name="TextBox 8"/>
          <p:cNvSpPr txBox="1"/>
          <p:nvPr/>
        </p:nvSpPr>
        <p:spPr>
          <a:xfrm>
            <a:off x="577846" y="2657686"/>
            <a:ext cx="6146634"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SELECTION</a:t>
            </a:r>
            <a:endParaRPr lang="en-US" sz="8800" b="1" spc="-300" dirty="0">
              <a:ln w="31750">
                <a:noFill/>
              </a:ln>
              <a:solidFill>
                <a:schemeClr val="bg1"/>
              </a:solidFill>
            </a:endParaRPr>
          </a:p>
        </p:txBody>
      </p:sp>
      <p:sp>
        <p:nvSpPr>
          <p:cNvPr id="10" name="TextBox 9"/>
          <p:cNvSpPr txBox="1"/>
          <p:nvPr/>
        </p:nvSpPr>
        <p:spPr>
          <a:xfrm>
            <a:off x="577846" y="4410961"/>
            <a:ext cx="5719251"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SOURCE</a:t>
            </a:r>
            <a:endParaRPr lang="en-US" sz="8800" b="1" spc="-300" dirty="0">
              <a:ln w="31750">
                <a:noFill/>
              </a:ln>
              <a:solidFill>
                <a:schemeClr val="bg1"/>
              </a:solidFill>
            </a:endParaRPr>
          </a:p>
        </p:txBody>
      </p:sp>
      <p:sp>
        <p:nvSpPr>
          <p:cNvPr id="19" name="TextBox 18"/>
          <p:cNvSpPr txBox="1"/>
          <p:nvPr/>
        </p:nvSpPr>
        <p:spPr>
          <a:xfrm>
            <a:off x="8338650" y="6406117"/>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spTree>
    <p:extLst>
      <p:ext uri="{BB962C8B-B14F-4D97-AF65-F5344CB8AC3E}">
        <p14:creationId xmlns:p14="http://schemas.microsoft.com/office/powerpoint/2010/main" val="238055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75"/>
                                      </p:to>
                                    </p:set>
                                    <p:animEffect filter="image" prLst="opacity: 0.75">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12"/>
                                        </p:tgtEl>
                                        <p:attrNameLst>
                                          <p:attrName>style.opacity</p:attrName>
                                        </p:attrNameLst>
                                      </p:cBhvr>
                                      <p:to>
                                        <p:strVal val="0.75"/>
                                      </p:to>
                                    </p:set>
                                    <p:animEffect filter="image" prLst="opacity: 0.75">
                                      <p:cBhvr rctx="IE">
                                        <p:cTn id="10" dur="indefinite"/>
                                        <p:tgtEl>
                                          <p:spTgt spid="12"/>
                                        </p:tgtEl>
                                      </p:cBhvr>
                                    </p:animEffect>
                                  </p:childTnLst>
                                </p:cTn>
                              </p:par>
                              <p:par>
                                <p:cTn id="11" presetID="9" presetClass="emph" presetSubtype="0" nodeType="withEffect">
                                  <p:stCondLst>
                                    <p:cond delay="0"/>
                                  </p:stCondLst>
                                  <p:childTnLst>
                                    <p:set>
                                      <p:cBhvr rctx="PPT">
                                        <p:cTn id="12" dur="indefinite"/>
                                        <p:tgtEl>
                                          <p:spTgt spid="17"/>
                                        </p:tgtEl>
                                        <p:attrNameLst>
                                          <p:attrName>style.opacity</p:attrName>
                                        </p:attrNameLst>
                                      </p:cBhvr>
                                      <p:to>
                                        <p:strVal val="0.75"/>
                                      </p:to>
                                    </p:set>
                                    <p:animEffect filter="image" prLst="opacity: 0.75">
                                      <p:cBhvr rctx="IE">
                                        <p:cTn id="13"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629176" y="1124744"/>
            <a:ext cx="621829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a:r>
              <a:rPr lang="en-US" dirty="0" smtClean="0"/>
              <a:t>Time</a:t>
            </a:r>
            <a:endParaRPr lang="en-US" dirty="0"/>
          </a:p>
        </p:txBody>
      </p:sp>
      <p:sp>
        <p:nvSpPr>
          <p:cNvPr id="7" name="TextBox 6"/>
          <p:cNvSpPr txBox="1"/>
          <p:nvPr/>
        </p:nvSpPr>
        <p:spPr>
          <a:xfrm>
            <a:off x="629176" y="1404061"/>
            <a:ext cx="6009266" cy="1692771"/>
          </a:xfrm>
          <a:prstGeom prst="rect">
            <a:avLst/>
          </a:prstGeom>
          <a:noFill/>
        </p:spPr>
        <p:txBody>
          <a:bodyPr wrap="square" rtlCol="0" anchor="t">
            <a:spAutoFit/>
          </a:bodyPr>
          <a:lstStyle/>
          <a:p>
            <a:r>
              <a:rPr lang="en-US" sz="2400" dirty="0" smtClean="0"/>
              <a:t>Quick or Slow, Changes Associated with Time</a:t>
            </a:r>
          </a:p>
          <a:p>
            <a:pPr marL="228600" indent="-228600">
              <a:buFont typeface="Arial" panose="020B0604020202020204" pitchFamily="34" charset="0"/>
              <a:buChar char="•"/>
            </a:pPr>
            <a:endParaRPr lang="en-US" sz="2400" dirty="0" smtClean="0"/>
          </a:p>
          <a:p>
            <a:pPr marL="228600" indent="-2286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3200" b="1" dirty="0"/>
          </a:p>
        </p:txBody>
      </p:sp>
      <p:grpSp>
        <p:nvGrpSpPr>
          <p:cNvPr id="6" name="Group 5"/>
          <p:cNvGrpSpPr/>
          <p:nvPr/>
        </p:nvGrpSpPr>
        <p:grpSpPr>
          <a:xfrm>
            <a:off x="7560684" y="915194"/>
            <a:ext cx="3879199" cy="5527999"/>
            <a:chOff x="7560684" y="915194"/>
            <a:chExt cx="3879199" cy="5527999"/>
          </a:xfrm>
        </p:grpSpPr>
        <p:pic>
          <p:nvPicPr>
            <p:cNvPr id="1028" name="Picture 4" descr="Image result for Truckers Driving Fac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60684" y="915194"/>
              <a:ext cx="3793116" cy="53192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732587" y="6196972"/>
              <a:ext cx="3707296" cy="246221"/>
            </a:xfrm>
            <a:prstGeom prst="rect">
              <a:avLst/>
            </a:prstGeom>
            <a:noFill/>
          </p:spPr>
          <p:txBody>
            <a:bodyPr wrap="square" rtlCol="0">
              <a:spAutoFit/>
            </a:bodyPr>
            <a:lstStyle/>
            <a:p>
              <a:pPr algn="r"/>
              <a:r>
                <a:rPr lang="en-US" sz="1000" dirty="0" smtClean="0"/>
                <a:t>Photo Courtesy Of: USA Today</a:t>
              </a:r>
              <a:endParaRPr lang="en-US" sz="1000" dirty="0"/>
            </a:p>
          </p:txBody>
        </p:sp>
      </p:grpSp>
    </p:spTree>
    <p:extLst>
      <p:ext uri="{BB962C8B-B14F-4D97-AF65-F5344CB8AC3E}">
        <p14:creationId xmlns:p14="http://schemas.microsoft.com/office/powerpoint/2010/main" val="1375871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629176" y="1124744"/>
            <a:ext cx="621829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a:r>
              <a:rPr lang="en-US" dirty="0" smtClean="0"/>
              <a:t>Time</a:t>
            </a:r>
            <a:endParaRPr lang="en-US" dirty="0"/>
          </a:p>
        </p:txBody>
      </p:sp>
      <p:sp>
        <p:nvSpPr>
          <p:cNvPr id="7" name="TextBox 6"/>
          <p:cNvSpPr txBox="1"/>
          <p:nvPr/>
        </p:nvSpPr>
        <p:spPr>
          <a:xfrm>
            <a:off x="629176" y="1404061"/>
            <a:ext cx="6009266" cy="1692771"/>
          </a:xfrm>
          <a:prstGeom prst="rect">
            <a:avLst/>
          </a:prstGeom>
          <a:noFill/>
        </p:spPr>
        <p:txBody>
          <a:bodyPr wrap="square" rtlCol="0" anchor="t">
            <a:spAutoFit/>
          </a:bodyPr>
          <a:lstStyle/>
          <a:p>
            <a:r>
              <a:rPr lang="en-US" sz="2400" dirty="0" smtClean="0"/>
              <a:t>Quick or Slow, Changes Associated with Time</a:t>
            </a:r>
          </a:p>
          <a:p>
            <a:pPr marL="228600" indent="-228600">
              <a:buFont typeface="Arial" panose="020B0604020202020204" pitchFamily="34" charset="0"/>
              <a:buChar char="•"/>
            </a:pPr>
            <a:endParaRPr lang="en-US" sz="2400" dirty="0" smtClean="0"/>
          </a:p>
          <a:p>
            <a:pPr marL="228600" indent="-2286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3200" b="1" dirty="0"/>
          </a:p>
        </p:txBody>
      </p:sp>
      <p:sp>
        <p:nvSpPr>
          <p:cNvPr id="8" name="TextBox 7"/>
          <p:cNvSpPr txBox="1"/>
          <p:nvPr/>
        </p:nvSpPr>
        <p:spPr>
          <a:xfrm>
            <a:off x="629176" y="1970004"/>
            <a:ext cx="5041900" cy="2800767"/>
          </a:xfrm>
          <a:prstGeom prst="rect">
            <a:avLst/>
          </a:prstGeom>
          <a:noFill/>
        </p:spPr>
        <p:txBody>
          <a:bodyPr wrap="square" rtlCol="0" anchor="t">
            <a:spAutoFit/>
          </a:bodyPr>
          <a:lstStyle/>
          <a:p>
            <a:r>
              <a:rPr lang="en-US" sz="2400" dirty="0" smtClean="0"/>
              <a:t>How do landscapes change over time?</a:t>
            </a:r>
          </a:p>
          <a:p>
            <a:pPr marL="342900" indent="-342900">
              <a:buFont typeface="Arial" panose="020B0604020202020204" pitchFamily="34" charset="0"/>
              <a:buChar char="•"/>
            </a:pPr>
            <a:r>
              <a:rPr lang="en-US" sz="2400" dirty="0" smtClean="0"/>
              <a:t>Daily</a:t>
            </a:r>
          </a:p>
          <a:p>
            <a:pPr marL="342900" indent="-342900">
              <a:buFont typeface="Arial" panose="020B0604020202020204" pitchFamily="34" charset="0"/>
              <a:buChar char="•"/>
            </a:pPr>
            <a:r>
              <a:rPr lang="en-US" sz="2400" dirty="0" smtClean="0"/>
              <a:t>Seasonally</a:t>
            </a:r>
          </a:p>
          <a:p>
            <a:pPr marL="342900" indent="-342900">
              <a:buFont typeface="Arial" panose="020B0604020202020204" pitchFamily="34" charset="0"/>
              <a:buChar char="•"/>
            </a:pPr>
            <a:r>
              <a:rPr lang="en-US" sz="2400" dirty="0" smtClean="0"/>
              <a:t>Annually</a:t>
            </a:r>
          </a:p>
          <a:p>
            <a:pPr marL="342900" indent="-342900">
              <a:buFont typeface="Arial" panose="020B0604020202020204" pitchFamily="34" charset="0"/>
              <a:buChar char="•"/>
            </a:pPr>
            <a:r>
              <a:rPr lang="en-US" sz="2400" dirty="0" smtClean="0"/>
              <a:t>Lifetime</a:t>
            </a:r>
          </a:p>
          <a:p>
            <a:pPr marL="228600" indent="-2286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3200" b="1" dirty="0"/>
          </a:p>
        </p:txBody>
      </p:sp>
      <p:pic>
        <p:nvPicPr>
          <p:cNvPr id="9" name="Picture 2" descr="Image result for Growing plant 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671076" y="2280816"/>
            <a:ext cx="6387356" cy="35212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39118" y="1690688"/>
            <a:ext cx="5627900" cy="4342763"/>
            <a:chOff x="6439118" y="1690688"/>
            <a:chExt cx="5627900" cy="4342763"/>
          </a:xfrm>
        </p:grpSpPr>
        <p:pic>
          <p:nvPicPr>
            <p:cNvPr id="1030" name="Picture 6" descr="Prescribed fire"/>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439118" y="1690688"/>
              <a:ext cx="5619532" cy="41386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59722" y="5787230"/>
              <a:ext cx="3707296" cy="246221"/>
            </a:xfrm>
            <a:prstGeom prst="rect">
              <a:avLst/>
            </a:prstGeom>
            <a:noFill/>
          </p:spPr>
          <p:txBody>
            <a:bodyPr wrap="square" rtlCol="0">
              <a:spAutoFit/>
            </a:bodyPr>
            <a:lstStyle/>
            <a:p>
              <a:pPr algn="r"/>
              <a:r>
                <a:rPr lang="en-US" sz="1000" dirty="0" smtClean="0"/>
                <a:t>Photo Courtesy Of: Tall Timbers</a:t>
              </a:r>
              <a:endParaRPr lang="en-US" sz="1000" dirty="0"/>
            </a:p>
          </p:txBody>
        </p:sp>
      </p:grpSp>
    </p:spTree>
    <p:extLst>
      <p:ext uri="{BB962C8B-B14F-4D97-AF65-F5344CB8AC3E}">
        <p14:creationId xmlns:p14="http://schemas.microsoft.com/office/powerpoint/2010/main" val="6959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946" y="1264352"/>
            <a:ext cx="11445628" cy="4488747"/>
          </a:xfrm>
          <a:prstGeom prst="rect">
            <a:avLst/>
          </a:prstGeom>
        </p:spPr>
      </p:pic>
      <p:cxnSp>
        <p:nvCxnSpPr>
          <p:cNvPr id="5" name="Straight Arrow Connector 4"/>
          <p:cNvCxnSpPr/>
          <p:nvPr/>
        </p:nvCxnSpPr>
        <p:spPr>
          <a:xfrm>
            <a:off x="629176" y="1124744"/>
            <a:ext cx="621829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a:r>
              <a:rPr lang="en-US" dirty="0" smtClean="0"/>
              <a:t>Time</a:t>
            </a:r>
            <a:endParaRPr lang="en-US" dirty="0"/>
          </a:p>
        </p:txBody>
      </p:sp>
      <p:sp>
        <p:nvSpPr>
          <p:cNvPr id="18" name="TextBox 17"/>
          <p:cNvSpPr txBox="1"/>
          <p:nvPr/>
        </p:nvSpPr>
        <p:spPr>
          <a:xfrm>
            <a:off x="8109284" y="1264351"/>
            <a:ext cx="3952290" cy="4524315"/>
          </a:xfrm>
          <a:prstGeom prst="rect">
            <a:avLst/>
          </a:prstGeom>
          <a:solidFill>
            <a:schemeClr val="bg1">
              <a:alpha val="65000"/>
            </a:schemeClr>
          </a:solidFill>
        </p:spPr>
        <p:txBody>
          <a:bodyPr wrap="square" rtlCol="0" anchor="t">
            <a:spAutoFit/>
          </a:bodyPr>
          <a:lstStyle/>
          <a:p>
            <a:r>
              <a:rPr lang="en-US" sz="2400" b="1" dirty="0" smtClean="0">
                <a:solidFill>
                  <a:sysClr val="windowText" lastClr="000000"/>
                </a:solidFill>
              </a:rPr>
              <a:t>Shifting Landscape Functions</a:t>
            </a:r>
          </a:p>
          <a:p>
            <a:r>
              <a:rPr lang="en-US" sz="2400" b="1" dirty="0">
                <a:solidFill>
                  <a:sysClr val="windowText" lastClr="000000"/>
                </a:solidFill>
              </a:rPr>
              <a:t>Plant Material </a:t>
            </a:r>
            <a:r>
              <a:rPr lang="en-US" sz="2400" b="1" dirty="0" smtClean="0">
                <a:solidFill>
                  <a:sysClr val="windowText" lastClr="000000"/>
                </a:solidFill>
              </a:rPr>
              <a:t>Changes</a:t>
            </a:r>
          </a:p>
          <a:p>
            <a:r>
              <a:rPr lang="en-US" sz="2400" b="1" dirty="0" smtClean="0">
                <a:solidFill>
                  <a:sysClr val="windowText" lastClr="000000"/>
                </a:solidFill>
              </a:rPr>
              <a:t>Environmental Changes</a:t>
            </a:r>
          </a:p>
          <a:p>
            <a:pPr marL="342900" indent="114300">
              <a:buFont typeface="Arial" panose="020B0604020202020204" pitchFamily="34" charset="0"/>
              <a:buChar char="•"/>
            </a:pPr>
            <a:r>
              <a:rPr lang="en-US" sz="2400" dirty="0" smtClean="0">
                <a:solidFill>
                  <a:sysClr val="windowText" lastClr="000000"/>
                </a:solidFill>
              </a:rPr>
              <a:t> Climate</a:t>
            </a:r>
          </a:p>
          <a:p>
            <a:pPr marL="342900" indent="114300">
              <a:buFont typeface="Arial" panose="020B0604020202020204" pitchFamily="34" charset="0"/>
              <a:buChar char="•"/>
            </a:pPr>
            <a:r>
              <a:rPr lang="en-US" sz="2400" dirty="0" smtClean="0">
                <a:solidFill>
                  <a:sysClr val="windowText" lastClr="000000"/>
                </a:solidFill>
              </a:rPr>
              <a:t> Weather</a:t>
            </a:r>
          </a:p>
          <a:p>
            <a:pPr marL="342900" indent="114300">
              <a:buFont typeface="Arial" panose="020B0604020202020204" pitchFamily="34" charset="0"/>
              <a:buChar char="•"/>
            </a:pPr>
            <a:r>
              <a:rPr lang="en-US" sz="2400" dirty="0" smtClean="0">
                <a:solidFill>
                  <a:sysClr val="windowText" lastClr="000000"/>
                </a:solidFill>
              </a:rPr>
              <a:t> Water</a:t>
            </a:r>
          </a:p>
          <a:p>
            <a:pPr marL="342900" indent="114300">
              <a:buFont typeface="Arial" panose="020B0604020202020204" pitchFamily="34" charset="0"/>
              <a:buChar char="•"/>
            </a:pPr>
            <a:endParaRPr lang="en-US" sz="2400" dirty="0">
              <a:solidFill>
                <a:sysClr val="windowText" lastClr="000000"/>
              </a:solidFill>
            </a:endParaRPr>
          </a:p>
          <a:p>
            <a:pPr marL="342900" indent="114300">
              <a:buFont typeface="Arial" panose="020B0604020202020204" pitchFamily="34" charset="0"/>
              <a:buChar char="•"/>
            </a:pPr>
            <a:endParaRPr lang="en-US" sz="2400" dirty="0" smtClean="0">
              <a:solidFill>
                <a:sysClr val="windowText" lastClr="000000"/>
              </a:solidFill>
            </a:endParaRPr>
          </a:p>
          <a:p>
            <a:pPr marL="342900" indent="114300">
              <a:buFont typeface="Arial" panose="020B0604020202020204" pitchFamily="34" charset="0"/>
              <a:buChar char="•"/>
            </a:pPr>
            <a:endParaRPr lang="en-US" sz="2400" dirty="0">
              <a:solidFill>
                <a:sysClr val="windowText" lastClr="000000"/>
              </a:solidFill>
            </a:endParaRPr>
          </a:p>
          <a:p>
            <a:pPr marL="342900" indent="114300">
              <a:buFont typeface="Arial" panose="020B0604020202020204" pitchFamily="34" charset="0"/>
              <a:buChar char="•"/>
            </a:pPr>
            <a:endParaRPr lang="en-US" sz="2400" dirty="0" smtClean="0">
              <a:solidFill>
                <a:sysClr val="windowText" lastClr="000000"/>
              </a:solidFill>
            </a:endParaRPr>
          </a:p>
          <a:p>
            <a:pPr marL="342900" indent="114300">
              <a:buFont typeface="Arial" panose="020B0604020202020204" pitchFamily="34" charset="0"/>
              <a:buChar char="•"/>
            </a:pPr>
            <a:endParaRPr lang="en-US" sz="2400" dirty="0">
              <a:solidFill>
                <a:sysClr val="windowText" lastClr="000000"/>
              </a:solidFill>
            </a:endParaRPr>
          </a:p>
          <a:p>
            <a:pPr marL="342900" indent="114300">
              <a:buFont typeface="Arial" panose="020B0604020202020204" pitchFamily="34" charset="0"/>
              <a:buChar char="•"/>
            </a:pPr>
            <a:endParaRPr lang="en-US" sz="2400" dirty="0" smtClean="0">
              <a:solidFill>
                <a:sysClr val="windowText" lastClr="000000"/>
              </a:solidFill>
            </a:endParaRPr>
          </a:p>
        </p:txBody>
      </p:sp>
    </p:spTree>
    <p:extLst>
      <p:ext uri="{BB962C8B-B14F-4D97-AF65-F5344CB8AC3E}">
        <p14:creationId xmlns:p14="http://schemas.microsoft.com/office/powerpoint/2010/main" val="1955183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032000"/>
            <a:ext cx="12192000" cy="4430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945" y="4776536"/>
            <a:ext cx="11430000" cy="1677283"/>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1908" y="3022684"/>
            <a:ext cx="11454037" cy="1691389"/>
          </a:xfrm>
          <a:prstGeom prst="rect">
            <a:avLst/>
          </a:prstGeom>
        </p:spPr>
      </p:pic>
      <p:pic>
        <p:nvPicPr>
          <p:cNvPr id="9" name="Picture 8"/>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15946" y="1264355"/>
            <a:ext cx="11430000" cy="1691640"/>
          </a:xfrm>
          <a:prstGeom prst="rect">
            <a:avLst/>
          </a:prstGeom>
        </p:spPr>
      </p:pic>
      <p:sp>
        <p:nvSpPr>
          <p:cNvPr id="10" name="TextBox 9"/>
          <p:cNvSpPr txBox="1"/>
          <p:nvPr/>
        </p:nvSpPr>
        <p:spPr>
          <a:xfrm>
            <a:off x="529718" y="900822"/>
            <a:ext cx="6146635"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LEVEL</a:t>
            </a:r>
            <a:endParaRPr lang="en-US" sz="8800" b="1" spc="-300" dirty="0">
              <a:ln w="31750">
                <a:noFill/>
              </a:ln>
              <a:solidFill>
                <a:schemeClr val="bg1"/>
              </a:solidFill>
            </a:endParaRPr>
          </a:p>
        </p:txBody>
      </p:sp>
      <p:cxnSp>
        <p:nvCxnSpPr>
          <p:cNvPr id="5" name="Straight Arrow Connector 4"/>
          <p:cNvCxnSpPr/>
          <p:nvPr/>
        </p:nvCxnSpPr>
        <p:spPr>
          <a:xfrm>
            <a:off x="629176" y="1124744"/>
            <a:ext cx="621829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Social capital</a:t>
            </a:r>
            <a:endParaRPr lang="en-US" dirty="0"/>
          </a:p>
        </p:txBody>
      </p:sp>
      <p:sp>
        <p:nvSpPr>
          <p:cNvPr id="11" name="TextBox 10"/>
          <p:cNvSpPr txBox="1"/>
          <p:nvPr/>
        </p:nvSpPr>
        <p:spPr>
          <a:xfrm>
            <a:off x="577846" y="2657686"/>
            <a:ext cx="6146634"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TYPE</a:t>
            </a:r>
            <a:endParaRPr lang="en-US" sz="8800" b="1" spc="-300" dirty="0">
              <a:ln w="31750">
                <a:noFill/>
              </a:ln>
              <a:solidFill>
                <a:schemeClr val="bg1"/>
              </a:solidFill>
            </a:endParaRPr>
          </a:p>
        </p:txBody>
      </p:sp>
      <p:sp>
        <p:nvSpPr>
          <p:cNvPr id="12" name="TextBox 11"/>
          <p:cNvSpPr txBox="1"/>
          <p:nvPr/>
        </p:nvSpPr>
        <p:spPr>
          <a:xfrm>
            <a:off x="565814" y="4410961"/>
            <a:ext cx="5719251"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CASE STUDY</a:t>
            </a:r>
            <a:endParaRPr lang="en-US" sz="8800" b="1" spc="-300" dirty="0">
              <a:ln w="31750">
                <a:noFill/>
              </a:ln>
              <a:solidFill>
                <a:schemeClr val="bg1"/>
              </a:solidFill>
            </a:endParaRPr>
          </a:p>
        </p:txBody>
      </p:sp>
    </p:spTree>
    <p:extLst>
      <p:ext uri="{BB962C8B-B14F-4D97-AF65-F5344CB8AC3E}">
        <p14:creationId xmlns:p14="http://schemas.microsoft.com/office/powerpoint/2010/main" val="40949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gtEl>
                                        <p:attrNameLst>
                                          <p:attrName>style.opacity</p:attrName>
                                        </p:attrNameLst>
                                      </p:cBhvr>
                                      <p:to>
                                        <p:strVal val="0.75"/>
                                      </p:to>
                                    </p:set>
                                    <p:animEffect filter="image" prLst="opacity: 0.75">
                                      <p:cBhvr rctx="IE">
                                        <p:cTn id="7" dur="indefinite"/>
                                        <p:tgtEl>
                                          <p:spTgt spid="9"/>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75"/>
                                      </p:to>
                                    </p:set>
                                    <p:animEffect filter="image" prLst="opacity: 0.7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75"/>
                                      </p:to>
                                    </p:set>
                                    <p:animEffect filter="image" prLst="opacity: 0.75">
                                      <p:cBhvr rctx="IE">
                                        <p:cTn id="13"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15946" y="1264354"/>
            <a:ext cx="11430000" cy="4520220"/>
          </a:xfrm>
          <a:prstGeom prst="rect">
            <a:avLst/>
          </a:prstGeom>
        </p:spPr>
      </p:pic>
      <p:sp>
        <p:nvSpPr>
          <p:cNvPr id="4" name="TextBox 3"/>
          <p:cNvSpPr txBox="1"/>
          <p:nvPr/>
        </p:nvSpPr>
        <p:spPr>
          <a:xfrm>
            <a:off x="529718" y="900822"/>
            <a:ext cx="6146635"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LEVEL</a:t>
            </a:r>
            <a:endParaRPr lang="en-US" sz="8800" b="1" spc="-300" dirty="0">
              <a:ln w="31750">
                <a:noFill/>
              </a:ln>
              <a:solidFill>
                <a:schemeClr val="bg1"/>
              </a:solidFill>
            </a:endParaRPr>
          </a:p>
        </p:txBody>
      </p:sp>
      <p:sp>
        <p:nvSpPr>
          <p:cNvPr id="5" name="TextBox 4"/>
          <p:cNvSpPr txBox="1"/>
          <p:nvPr/>
        </p:nvSpPr>
        <p:spPr>
          <a:xfrm>
            <a:off x="615946" y="3879061"/>
            <a:ext cx="11516228" cy="1938992"/>
          </a:xfrm>
          <a:prstGeom prst="rect">
            <a:avLst/>
          </a:prstGeom>
          <a:solidFill>
            <a:schemeClr val="bg1">
              <a:alpha val="65000"/>
            </a:schemeClr>
          </a:solidFill>
        </p:spPr>
        <p:txBody>
          <a:bodyPr wrap="square" rtlCol="0">
            <a:spAutoFit/>
          </a:bodyPr>
          <a:lstStyle/>
          <a:p>
            <a:r>
              <a:rPr lang="en-US" sz="2400" b="1" dirty="0" smtClean="0">
                <a:solidFill>
                  <a:sysClr val="windowText" lastClr="000000"/>
                </a:solidFill>
              </a:rPr>
              <a:t>Do Available Resources Meet Requirement?</a:t>
            </a:r>
          </a:p>
          <a:p>
            <a:r>
              <a:rPr lang="en-US" sz="2400" b="1" dirty="0" smtClean="0">
                <a:solidFill>
                  <a:sysClr val="windowText" lastClr="000000"/>
                </a:solidFill>
              </a:rPr>
              <a:t>Objective-Based</a:t>
            </a:r>
          </a:p>
          <a:p>
            <a:pPr marL="742950" lvl="1" indent="-285750">
              <a:buFont typeface="Arial" panose="020B0604020202020204" pitchFamily="34" charset="0"/>
              <a:buChar char="•"/>
            </a:pPr>
            <a:r>
              <a:rPr lang="en-US" sz="2400" dirty="0" smtClean="0">
                <a:solidFill>
                  <a:sysClr val="windowText" lastClr="000000"/>
                </a:solidFill>
              </a:rPr>
              <a:t>Defined By Function</a:t>
            </a:r>
          </a:p>
          <a:p>
            <a:pPr marL="742950" lvl="1" indent="-285750">
              <a:buFont typeface="Arial" panose="020B0604020202020204" pitchFamily="34" charset="0"/>
              <a:buChar char="•"/>
            </a:pPr>
            <a:r>
              <a:rPr lang="en-US" sz="2400" dirty="0" smtClean="0">
                <a:solidFill>
                  <a:sysClr val="windowText" lastClr="000000"/>
                </a:solidFill>
              </a:rPr>
              <a:t>High- or Low-Intensity</a:t>
            </a:r>
          </a:p>
          <a:p>
            <a:pPr marL="742950" lvl="1" indent="-285750">
              <a:buFont typeface="Arial" panose="020B0604020202020204" pitchFamily="34" charset="0"/>
              <a:buChar char="•"/>
            </a:pPr>
            <a:r>
              <a:rPr lang="en-US" sz="2400" dirty="0" smtClean="0">
                <a:solidFill>
                  <a:sysClr val="windowText" lastClr="000000"/>
                </a:solidFill>
              </a:rPr>
              <a:t>Frequency</a:t>
            </a:r>
          </a:p>
        </p:txBody>
      </p:sp>
      <p:cxnSp>
        <p:nvCxnSpPr>
          <p:cNvPr id="9" name="Straight Arrow Connector 8"/>
          <p:cNvCxnSpPr/>
          <p:nvPr/>
        </p:nvCxnSpPr>
        <p:spPr>
          <a:xfrm>
            <a:off x="629176" y="1124744"/>
            <a:ext cx="621829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838200" y="558800"/>
            <a:ext cx="10515600" cy="1131888"/>
          </a:xfrm>
        </p:spPr>
        <p:txBody>
          <a:bodyPr/>
          <a:lstStyle/>
          <a:p>
            <a:pPr algn="l"/>
            <a:r>
              <a:rPr lang="en-US" dirty="0" smtClean="0"/>
              <a:t>Social capital</a:t>
            </a:r>
            <a:endParaRPr lang="en-US" dirty="0"/>
          </a:p>
        </p:txBody>
      </p:sp>
    </p:spTree>
    <p:extLst>
      <p:ext uri="{BB962C8B-B14F-4D97-AF65-F5344CB8AC3E}">
        <p14:creationId xmlns:p14="http://schemas.microsoft.com/office/powerpoint/2010/main" val="163522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908" y="1275348"/>
            <a:ext cx="11454037" cy="4511842"/>
          </a:xfrm>
          <a:prstGeom prst="rect">
            <a:avLst/>
          </a:prstGeom>
        </p:spPr>
      </p:pic>
      <p:sp>
        <p:nvSpPr>
          <p:cNvPr id="17" name="TextBox 16"/>
          <p:cNvSpPr txBox="1"/>
          <p:nvPr/>
        </p:nvSpPr>
        <p:spPr>
          <a:xfrm>
            <a:off x="577846" y="904414"/>
            <a:ext cx="6146634"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TYPE</a:t>
            </a:r>
            <a:endParaRPr lang="en-US" sz="8800" b="1" spc="-300" dirty="0">
              <a:ln w="31750">
                <a:noFill/>
              </a:ln>
              <a:solidFill>
                <a:schemeClr val="bg1"/>
              </a:solidFill>
            </a:endParaRPr>
          </a:p>
        </p:txBody>
      </p:sp>
      <p:sp>
        <p:nvSpPr>
          <p:cNvPr id="10" name="TextBox 9"/>
          <p:cNvSpPr txBox="1"/>
          <p:nvPr/>
        </p:nvSpPr>
        <p:spPr>
          <a:xfrm>
            <a:off x="591908" y="4217530"/>
            <a:ext cx="11454037" cy="1569660"/>
          </a:xfrm>
          <a:prstGeom prst="rect">
            <a:avLst/>
          </a:prstGeom>
          <a:solidFill>
            <a:schemeClr val="bg1">
              <a:alpha val="65000"/>
            </a:schemeClr>
          </a:solidFill>
        </p:spPr>
        <p:txBody>
          <a:bodyPr wrap="square" rtlCol="0">
            <a:spAutoFit/>
          </a:bodyPr>
          <a:lstStyle/>
          <a:p>
            <a:r>
              <a:rPr lang="en-US" sz="2400" b="1" dirty="0" smtClean="0"/>
              <a:t>Decision Making &amp; Leadership</a:t>
            </a:r>
          </a:p>
          <a:p>
            <a:r>
              <a:rPr lang="en-US" sz="2400" b="1" dirty="0" smtClean="0"/>
              <a:t>Objective-Based</a:t>
            </a:r>
            <a:endParaRPr lang="en-US" sz="2400" b="1" dirty="0"/>
          </a:p>
          <a:p>
            <a:pPr marL="742950" lvl="1" indent="-285750">
              <a:buFont typeface="Arial" panose="020B0604020202020204" pitchFamily="34" charset="0"/>
              <a:buChar char="•"/>
            </a:pPr>
            <a:r>
              <a:rPr lang="en-US" sz="2400" dirty="0" smtClean="0"/>
              <a:t>Maintenance Type Follows Skill</a:t>
            </a:r>
          </a:p>
          <a:p>
            <a:pPr marL="742950" lvl="1" indent="-285750">
              <a:buFont typeface="Arial" panose="020B0604020202020204" pitchFamily="34" charset="0"/>
              <a:buChar char="•"/>
            </a:pPr>
            <a:r>
              <a:rPr lang="en-US" sz="2400" dirty="0" smtClean="0"/>
              <a:t>Available Resources</a:t>
            </a:r>
          </a:p>
        </p:txBody>
      </p:sp>
      <p:cxnSp>
        <p:nvCxnSpPr>
          <p:cNvPr id="8" name="Straight Arrow Connector 7"/>
          <p:cNvCxnSpPr/>
          <p:nvPr/>
        </p:nvCxnSpPr>
        <p:spPr>
          <a:xfrm>
            <a:off x="629176" y="1124744"/>
            <a:ext cx="621829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838200" y="558800"/>
            <a:ext cx="10515600" cy="1131888"/>
          </a:xfrm>
        </p:spPr>
        <p:txBody>
          <a:bodyPr/>
          <a:lstStyle/>
          <a:p>
            <a:pPr algn="l"/>
            <a:r>
              <a:rPr lang="en-US" dirty="0" smtClean="0"/>
              <a:t>Social capital</a:t>
            </a:r>
            <a:endParaRPr lang="en-US" dirty="0"/>
          </a:p>
        </p:txBody>
      </p:sp>
    </p:spTree>
    <p:extLst>
      <p:ext uri="{BB962C8B-B14F-4D97-AF65-F5344CB8AC3E}">
        <p14:creationId xmlns:p14="http://schemas.microsoft.com/office/powerpoint/2010/main" val="4000939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946" y="1264354"/>
            <a:ext cx="11430000" cy="4572000"/>
          </a:xfrm>
          <a:prstGeom prst="rect">
            <a:avLst/>
          </a:prstGeom>
        </p:spPr>
      </p:pic>
      <p:sp>
        <p:nvSpPr>
          <p:cNvPr id="10" name="TextBox 9"/>
          <p:cNvSpPr txBox="1"/>
          <p:nvPr/>
        </p:nvSpPr>
        <p:spPr>
          <a:xfrm>
            <a:off x="565814" y="904414"/>
            <a:ext cx="5719251"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CASE-STUDY</a:t>
            </a:r>
            <a:endParaRPr lang="en-US" sz="8800" b="1" spc="-300" dirty="0">
              <a:ln w="31750">
                <a:noFill/>
              </a:ln>
              <a:solidFill>
                <a:schemeClr val="bg1"/>
              </a:solidFill>
            </a:endParaRPr>
          </a:p>
        </p:txBody>
      </p:sp>
      <p:sp>
        <p:nvSpPr>
          <p:cNvPr id="11" name="TextBox 10"/>
          <p:cNvSpPr txBox="1"/>
          <p:nvPr/>
        </p:nvSpPr>
        <p:spPr>
          <a:xfrm>
            <a:off x="615946" y="4266694"/>
            <a:ext cx="11430000" cy="1569660"/>
          </a:xfrm>
          <a:prstGeom prst="rect">
            <a:avLst/>
          </a:prstGeom>
          <a:solidFill>
            <a:schemeClr val="bg1">
              <a:alpha val="65000"/>
            </a:schemeClr>
          </a:solidFill>
        </p:spPr>
        <p:txBody>
          <a:bodyPr wrap="square" rtlCol="0">
            <a:spAutoFit/>
          </a:bodyPr>
          <a:lstStyle/>
          <a:p>
            <a:r>
              <a:rPr lang="en-US" sz="2400" b="1" dirty="0" smtClean="0"/>
              <a:t>Building Social Capital</a:t>
            </a:r>
          </a:p>
          <a:p>
            <a:pPr marL="685800" indent="-228600">
              <a:buFont typeface="Arial" panose="020B0604020202020204" pitchFamily="34" charset="0"/>
              <a:buChar char="•"/>
            </a:pPr>
            <a:r>
              <a:rPr lang="en-US" sz="2400" dirty="0" smtClean="0"/>
              <a:t>Who’s Managing Landscape?</a:t>
            </a:r>
          </a:p>
          <a:p>
            <a:pPr marL="685800" indent="-228600">
              <a:buFont typeface="Arial" panose="020B0604020202020204" pitchFamily="34" charset="0"/>
              <a:buChar char="•"/>
            </a:pPr>
            <a:r>
              <a:rPr lang="en-US" sz="2400" dirty="0" smtClean="0"/>
              <a:t>Community Buy-In/Ownership</a:t>
            </a:r>
          </a:p>
          <a:p>
            <a:pPr marL="685800" indent="-228600">
              <a:buFont typeface="Arial" panose="020B0604020202020204" pitchFamily="34" charset="0"/>
              <a:buChar char="•"/>
            </a:pPr>
            <a:r>
              <a:rPr lang="en-US" sz="2400" dirty="0" smtClean="0"/>
              <a:t>Long-Term Leadership</a:t>
            </a:r>
          </a:p>
        </p:txBody>
      </p:sp>
      <p:cxnSp>
        <p:nvCxnSpPr>
          <p:cNvPr id="8" name="Straight Arrow Connector 7"/>
          <p:cNvCxnSpPr/>
          <p:nvPr/>
        </p:nvCxnSpPr>
        <p:spPr>
          <a:xfrm>
            <a:off x="629176" y="1124744"/>
            <a:ext cx="621829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838200" y="558800"/>
            <a:ext cx="10515600" cy="1131888"/>
          </a:xfrm>
        </p:spPr>
        <p:txBody>
          <a:bodyPr/>
          <a:lstStyle/>
          <a:p>
            <a:pPr algn="l"/>
            <a:r>
              <a:rPr lang="en-US" dirty="0" smtClean="0"/>
              <a:t>Social capital</a:t>
            </a:r>
            <a:endParaRPr lang="en-US" dirty="0"/>
          </a:p>
        </p:txBody>
      </p:sp>
    </p:spTree>
    <p:extLst>
      <p:ext uri="{BB962C8B-B14F-4D97-AF65-F5344CB8AC3E}">
        <p14:creationId xmlns:p14="http://schemas.microsoft.com/office/powerpoint/2010/main" val="1131027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Wrap-UP</a:t>
            </a:r>
            <a:endParaRPr lang="en-US" dirty="0"/>
          </a:p>
        </p:txBody>
      </p:sp>
      <p:sp>
        <p:nvSpPr>
          <p:cNvPr id="18" name="TextBox 17"/>
          <p:cNvSpPr txBox="1"/>
          <p:nvPr/>
        </p:nvSpPr>
        <p:spPr>
          <a:xfrm>
            <a:off x="838200" y="1684504"/>
            <a:ext cx="3952461" cy="4647426"/>
          </a:xfrm>
          <a:prstGeom prst="rect">
            <a:avLst/>
          </a:prstGeom>
          <a:noFill/>
        </p:spPr>
        <p:txBody>
          <a:bodyPr wrap="square" rtlCol="0" anchor="t">
            <a:spAutoFit/>
          </a:bodyPr>
          <a:lstStyle/>
          <a:p>
            <a:pPr marL="228600" indent="-228600">
              <a:buFont typeface="Arial" panose="020B0604020202020204" pitchFamily="34" charset="0"/>
              <a:buChar char="•"/>
            </a:pPr>
            <a:r>
              <a:rPr lang="en-US" sz="2400" dirty="0"/>
              <a:t>Landscapes Dependent on Proper Design – Plant Selection</a:t>
            </a:r>
          </a:p>
          <a:p>
            <a:pPr marL="228600" indent="-228600">
              <a:buFont typeface="Arial" panose="020B0604020202020204" pitchFamily="34" charset="0"/>
              <a:buChar char="•"/>
            </a:pPr>
            <a:endParaRPr lang="en-US" sz="2400" dirty="0" smtClean="0"/>
          </a:p>
          <a:p>
            <a:pPr marL="228600" indent="-228600">
              <a:buFont typeface="Arial" panose="020B0604020202020204" pitchFamily="34" charset="0"/>
              <a:buChar char="•"/>
            </a:pPr>
            <a:r>
              <a:rPr lang="en-US" sz="2400" dirty="0" smtClean="0"/>
              <a:t>Landscapes Continually Change</a:t>
            </a:r>
          </a:p>
          <a:p>
            <a:pPr marL="228600" indent="-228600">
              <a:buFont typeface="Arial" panose="020B0604020202020204" pitchFamily="34" charset="0"/>
              <a:buChar char="•"/>
            </a:pPr>
            <a:endParaRPr lang="en-US" sz="2400" dirty="0" smtClean="0"/>
          </a:p>
          <a:p>
            <a:pPr marL="228600" indent="-228600">
              <a:buFont typeface="Arial" panose="020B0604020202020204" pitchFamily="34" charset="0"/>
              <a:buChar char="•"/>
            </a:pPr>
            <a:r>
              <a:rPr lang="en-US" sz="2400" dirty="0" smtClean="0"/>
              <a:t>Landscapes Require Social </a:t>
            </a:r>
            <a:r>
              <a:rPr lang="en-US" sz="2400" dirty="0" err="1" smtClean="0"/>
              <a:t>Captial</a:t>
            </a:r>
            <a:endParaRPr lang="en-US" sz="2400" dirty="0" smtClean="0"/>
          </a:p>
          <a:p>
            <a:pPr marL="228600" indent="-228600">
              <a:buFont typeface="Arial" panose="020B0604020202020204" pitchFamily="34" charset="0"/>
              <a:buChar char="•"/>
            </a:pPr>
            <a:endParaRPr lang="en-US" sz="2400" dirty="0" smtClean="0"/>
          </a:p>
          <a:p>
            <a:pPr marL="228600" indent="-2286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3200" b="1" dirty="0"/>
          </a:p>
        </p:txBody>
      </p:sp>
      <p:sp>
        <p:nvSpPr>
          <p:cNvPr id="16" name="Isosceles Triangle 15"/>
          <p:cNvSpPr/>
          <p:nvPr/>
        </p:nvSpPr>
        <p:spPr>
          <a:xfrm>
            <a:off x="6646332" y="1326853"/>
            <a:ext cx="3784762" cy="3262721"/>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13258" y="766553"/>
            <a:ext cx="3450908" cy="584774"/>
          </a:xfrm>
          <a:prstGeom prst="rect">
            <a:avLst/>
          </a:prstGeom>
          <a:noFill/>
        </p:spPr>
        <p:txBody>
          <a:bodyPr wrap="square" rtlCol="0" anchor="ctr">
            <a:spAutoFit/>
          </a:bodyPr>
          <a:lstStyle/>
          <a:p>
            <a:pPr algn="ctr"/>
            <a:r>
              <a:rPr lang="en-US" sz="3200" b="1" dirty="0" smtClean="0"/>
              <a:t>Selection</a:t>
            </a:r>
            <a:endParaRPr lang="en-US" sz="3200" b="1" dirty="0"/>
          </a:p>
        </p:txBody>
      </p:sp>
      <p:sp>
        <p:nvSpPr>
          <p:cNvPr id="19" name="TextBox 18"/>
          <p:cNvSpPr txBox="1"/>
          <p:nvPr/>
        </p:nvSpPr>
        <p:spPr>
          <a:xfrm>
            <a:off x="5073936" y="4235357"/>
            <a:ext cx="2258339" cy="584775"/>
          </a:xfrm>
          <a:prstGeom prst="rect">
            <a:avLst/>
          </a:prstGeom>
          <a:noFill/>
        </p:spPr>
        <p:txBody>
          <a:bodyPr wrap="square" rtlCol="0" anchor="ctr">
            <a:spAutoFit/>
          </a:bodyPr>
          <a:lstStyle/>
          <a:p>
            <a:pPr algn="ctr"/>
            <a:r>
              <a:rPr lang="en-US" sz="3200" b="1" dirty="0" smtClean="0"/>
              <a:t>Site</a:t>
            </a:r>
            <a:endParaRPr lang="en-US" sz="3200" b="1" dirty="0"/>
          </a:p>
        </p:txBody>
      </p:sp>
      <p:sp>
        <p:nvSpPr>
          <p:cNvPr id="20" name="TextBox 19"/>
          <p:cNvSpPr txBox="1"/>
          <p:nvPr/>
        </p:nvSpPr>
        <p:spPr>
          <a:xfrm>
            <a:off x="10118033" y="4246203"/>
            <a:ext cx="1988654" cy="584775"/>
          </a:xfrm>
          <a:prstGeom prst="rect">
            <a:avLst/>
          </a:prstGeom>
          <a:noFill/>
        </p:spPr>
        <p:txBody>
          <a:bodyPr wrap="square" rtlCol="0" anchor="ctr">
            <a:spAutoFit/>
          </a:bodyPr>
          <a:lstStyle/>
          <a:p>
            <a:pPr algn="ctr"/>
            <a:r>
              <a:rPr lang="en-US" sz="3200" b="1" dirty="0" smtClean="0"/>
              <a:t>Source</a:t>
            </a:r>
            <a:endParaRPr lang="en-US" sz="3200" b="1" dirty="0"/>
          </a:p>
        </p:txBody>
      </p:sp>
      <p:sp>
        <p:nvSpPr>
          <p:cNvPr id="21" name="TextBox 20"/>
          <p:cNvSpPr txBox="1"/>
          <p:nvPr/>
        </p:nvSpPr>
        <p:spPr>
          <a:xfrm>
            <a:off x="7302458" y="3291305"/>
            <a:ext cx="2472508" cy="584774"/>
          </a:xfrm>
          <a:prstGeom prst="rect">
            <a:avLst/>
          </a:prstGeom>
          <a:noFill/>
        </p:spPr>
        <p:txBody>
          <a:bodyPr wrap="square" rtlCol="0" anchor="ctr">
            <a:spAutoFit/>
          </a:bodyPr>
          <a:lstStyle/>
          <a:p>
            <a:pPr algn="ctr"/>
            <a:r>
              <a:rPr lang="en-US" sz="3200" b="1" dirty="0" smtClean="0"/>
              <a:t>Maintenance</a:t>
            </a:r>
            <a:endParaRPr lang="en-US" sz="3200" b="1" dirty="0"/>
          </a:p>
        </p:txBody>
      </p:sp>
      <p:cxnSp>
        <p:nvCxnSpPr>
          <p:cNvPr id="22" name="Straight Arrow Connector 21"/>
          <p:cNvCxnSpPr/>
          <p:nvPr/>
        </p:nvCxnSpPr>
        <p:spPr>
          <a:xfrm>
            <a:off x="5575077" y="5149874"/>
            <a:ext cx="6228229"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07746" y="5141566"/>
            <a:ext cx="1836252" cy="488589"/>
          </a:xfrm>
          <a:prstGeom prst="rect">
            <a:avLst/>
          </a:prstGeom>
          <a:noFill/>
        </p:spPr>
        <p:txBody>
          <a:bodyPr wrap="square" rtlCol="0" anchor="ctr">
            <a:spAutoFit/>
          </a:bodyPr>
          <a:lstStyle/>
          <a:p>
            <a:pPr algn="ctr"/>
            <a:r>
              <a:rPr lang="en-US" sz="3200" b="1" dirty="0" smtClean="0"/>
              <a:t>Time</a:t>
            </a:r>
            <a:endParaRPr lang="en-US" sz="3200" b="1" dirty="0"/>
          </a:p>
        </p:txBody>
      </p:sp>
      <p:sp>
        <p:nvSpPr>
          <p:cNvPr id="24" name="TextBox 23"/>
          <p:cNvSpPr txBox="1"/>
          <p:nvPr/>
        </p:nvSpPr>
        <p:spPr>
          <a:xfrm>
            <a:off x="7198200" y="4585539"/>
            <a:ext cx="2681025" cy="584775"/>
          </a:xfrm>
          <a:prstGeom prst="rect">
            <a:avLst/>
          </a:prstGeom>
          <a:noFill/>
        </p:spPr>
        <p:txBody>
          <a:bodyPr wrap="square" rtlCol="0" anchor="ctr">
            <a:spAutoFit/>
          </a:bodyPr>
          <a:lstStyle/>
          <a:p>
            <a:pPr algn="ctr"/>
            <a:r>
              <a:rPr lang="en-US" sz="3200" b="1" dirty="0" smtClean="0"/>
              <a:t>Social Capital</a:t>
            </a:r>
            <a:endParaRPr lang="en-US" sz="3200" b="1" dirty="0"/>
          </a:p>
        </p:txBody>
      </p:sp>
    </p:spTree>
    <p:extLst>
      <p:ext uri="{BB962C8B-B14F-4D97-AF65-F5344CB8AC3E}">
        <p14:creationId xmlns:p14="http://schemas.microsoft.com/office/powerpoint/2010/main" val="155700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rctx="PPT">
                                        <p:cTn id="6" dur="indefinite"/>
                                        <p:tgtEl>
                                          <p:spTgt spid="24"/>
                                        </p:tgtEl>
                                        <p:attrNameLst>
                                          <p:attrName>style.opacity</p:attrName>
                                        </p:attrNameLst>
                                      </p:cBhvr>
                                      <p:to>
                                        <p:strVal val="0.25"/>
                                      </p:to>
                                    </p:set>
                                    <p:animEffect filter="image" prLst="opacity: 0.25">
                                      <p:cBhvr rctx="IE">
                                        <p:cTn id="7" dur="indefinite"/>
                                        <p:tgtEl>
                                          <p:spTgt spid="24"/>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par>
                                <p:cTn id="11" presetID="9" presetClass="emph" presetSubtype="0" grpId="0" nodeType="withEffect">
                                  <p:stCondLst>
                                    <p:cond delay="0"/>
                                  </p:stCondLst>
                                  <p:endCondLst>
                                    <p:cond evt="onNext" delay="0">
                                      <p:tgtEl>
                                        <p:sldTgt/>
                                      </p:tgtEl>
                                    </p:cond>
                                  </p:endCondLst>
                                  <p:childTnLst>
                                    <p:set>
                                      <p:cBhvr rctx="PPT">
                                        <p:cTn id="12" dur="indefinite"/>
                                        <p:tgtEl>
                                          <p:spTgt spid="23"/>
                                        </p:tgtEl>
                                        <p:attrNameLst>
                                          <p:attrName>style.opacity</p:attrName>
                                        </p:attrNameLst>
                                      </p:cBhvr>
                                      <p:to>
                                        <p:strVal val="0.25"/>
                                      </p:to>
                                    </p:set>
                                    <p:animEffect filter="image" prLst="opacity: 0.25">
                                      <p:cBhvr rctx="IE">
                                        <p:cTn id="13" dur="indefinite"/>
                                        <p:tgtEl>
                                          <p:spTgt spid="23"/>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21"/>
                                        </p:tgtEl>
                                        <p:attrNameLst>
                                          <p:attrName>style.opacity</p:attrName>
                                        </p:attrNameLst>
                                      </p:cBhvr>
                                      <p:to>
                                        <p:strVal val="0.25"/>
                                      </p:to>
                                    </p:set>
                                    <p:animEffect filter="image" prLst="opacity: 0.25">
                                      <p:cBhvr rctx="IE">
                                        <p:cTn id="16" dur="indefinite"/>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0" nodeType="clickEffect">
                                  <p:stCondLst>
                                    <p:cond delay="0"/>
                                  </p:stCondLst>
                                  <p:childTnLst>
                                    <p:set>
                                      <p:cBhvr rctx="PPT">
                                        <p:cTn id="20" dur="indefinite"/>
                                        <p:tgtEl>
                                          <p:spTgt spid="20"/>
                                        </p:tgtEl>
                                        <p:attrNameLst>
                                          <p:attrName>style.opacity</p:attrName>
                                        </p:attrNameLst>
                                      </p:cBhvr>
                                      <p:to>
                                        <p:strVal val="0.25"/>
                                      </p:to>
                                    </p:set>
                                    <p:animEffect filter="image" prLst="opacity: 0.25">
                                      <p:cBhvr rctx="IE">
                                        <p:cTn id="21" dur="indefinite"/>
                                        <p:tgtEl>
                                          <p:spTgt spid="20"/>
                                        </p:tgtEl>
                                      </p:cBhvr>
                                    </p:animEffect>
                                  </p:childTnLst>
                                </p:cTn>
                              </p:par>
                              <p:par>
                                <p:cTn id="22" presetID="9" presetClass="emph" presetSubtype="0" grpId="0" nodeType="withEffect">
                                  <p:stCondLst>
                                    <p:cond delay="0"/>
                                  </p:stCondLst>
                                  <p:childTnLst>
                                    <p:set>
                                      <p:cBhvr rctx="PPT">
                                        <p:cTn id="23" dur="indefinite"/>
                                        <p:tgtEl>
                                          <p:spTgt spid="16"/>
                                        </p:tgtEl>
                                        <p:attrNameLst>
                                          <p:attrName>style.opacity</p:attrName>
                                        </p:attrNameLst>
                                      </p:cBhvr>
                                      <p:to>
                                        <p:strVal val="0.25"/>
                                      </p:to>
                                    </p:set>
                                    <p:animEffect filter="image" prLst="opacity: 0.25">
                                      <p:cBhvr rctx="IE">
                                        <p:cTn id="24" dur="indefinite"/>
                                        <p:tgtEl>
                                          <p:spTgt spid="16"/>
                                        </p:tgtEl>
                                      </p:cBhvr>
                                    </p:animEffect>
                                  </p:childTnLst>
                                </p:cTn>
                              </p:par>
                              <p:par>
                                <p:cTn id="25" presetID="9" presetClass="emph" presetSubtype="0" grpId="0" nodeType="with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9" presetClass="emph" presetSubtype="0" grpId="0" nodeType="withEffect">
                                  <p:stCondLst>
                                    <p:cond delay="0"/>
                                  </p:stCondLst>
                                  <p:childTnLst>
                                    <p:set>
                                      <p:cBhvr rctx="PPT">
                                        <p:cTn id="29" dur="indefinite"/>
                                        <p:tgtEl>
                                          <p:spTgt spid="19"/>
                                        </p:tgtEl>
                                        <p:attrNameLst>
                                          <p:attrName>style.opacity</p:attrName>
                                        </p:attrNameLst>
                                      </p:cBhvr>
                                      <p:to>
                                        <p:strVal val="0.25"/>
                                      </p:to>
                                    </p:set>
                                    <p:animEffect filter="image" prLst="opacity: 0.25">
                                      <p:cBhvr rctx="IE">
                                        <p:cTn id="30" dur="indefinite"/>
                                        <p:tgtEl>
                                          <p:spTgt spid="19"/>
                                        </p:tgtEl>
                                      </p:cBhvr>
                                    </p:animEffect>
                                  </p:childTnLst>
                                </p:cTn>
                              </p:par>
                              <p:par>
                                <p:cTn id="31" presetID="9" presetClass="emph" presetSubtype="0" grpId="1" nodeType="withEffect">
                                  <p:stCondLst>
                                    <p:cond delay="0"/>
                                  </p:stCondLst>
                                  <p:endCondLst>
                                    <p:cond evt="onNext" delay="0">
                                      <p:tgtEl>
                                        <p:sldTgt/>
                                      </p:tgtEl>
                                    </p:cond>
                                  </p:endCondLst>
                                  <p:childTnLst>
                                    <p:set>
                                      <p:cBhvr rctx="PPT">
                                        <p:cTn id="32" dur="indefinite"/>
                                        <p:tgtEl>
                                          <p:spTgt spid="24"/>
                                        </p:tgtEl>
                                        <p:attrNameLst>
                                          <p:attrName>style.opacity</p:attrName>
                                        </p:attrNameLst>
                                      </p:cBhvr>
                                      <p:to>
                                        <p:strVal val="0.25"/>
                                      </p:to>
                                    </p:set>
                                    <p:animEffect filter="image" prLst="opacity: 0.25">
                                      <p:cBhvr rctx="IE">
                                        <p:cTn id="33" dur="indefinite"/>
                                        <p:tgtEl>
                                          <p:spTgt spid="24"/>
                                        </p:tgtEl>
                                      </p:cBhvr>
                                    </p:animEffect>
                                  </p:childTnLst>
                                </p:cTn>
                              </p:par>
                              <p:par>
                                <p:cTn id="34" presetID="9" presetClass="emph" presetSubtype="0" grpId="1" nodeType="withEffect">
                                  <p:stCondLst>
                                    <p:cond delay="0"/>
                                  </p:stCondLst>
                                  <p:endCondLst>
                                    <p:cond evt="onNext" delay="0">
                                      <p:tgtEl>
                                        <p:sldTgt/>
                                      </p:tgtEl>
                                    </p:cond>
                                  </p:endCondLst>
                                  <p:childTnLst>
                                    <p:set>
                                      <p:cBhvr rctx="PPT">
                                        <p:cTn id="35" dur="indefinite"/>
                                        <p:tgtEl>
                                          <p:spTgt spid="21"/>
                                        </p:tgtEl>
                                        <p:attrNameLst>
                                          <p:attrName>style.opacity</p:attrName>
                                        </p:attrNameLst>
                                      </p:cBhvr>
                                      <p:to>
                                        <p:strVal val="0.25"/>
                                      </p:to>
                                    </p:set>
                                    <p:animEffect filter="image" prLst="opacity: 0.25">
                                      <p:cBhvr rctx="IE">
                                        <p:cTn id="36" dur="indefinite"/>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22"/>
                                        </p:tgtEl>
                                        <p:attrNameLst>
                                          <p:attrName>style.opacity</p:attrName>
                                        </p:attrNameLst>
                                      </p:cBhvr>
                                      <p:to>
                                        <p:strVal val="0.25"/>
                                      </p:to>
                                    </p:set>
                                    <p:animEffect filter="image" prLst="opacity: 0.25">
                                      <p:cBhvr rctx="IE">
                                        <p:cTn id="41" dur="indefinite"/>
                                        <p:tgtEl>
                                          <p:spTgt spid="22"/>
                                        </p:tgtEl>
                                      </p:cBhvr>
                                    </p:animEffect>
                                  </p:childTnLst>
                                </p:cTn>
                              </p:par>
                              <p:par>
                                <p:cTn id="42" presetID="9" presetClass="emph" presetSubtype="0" grpId="1" nodeType="withEffect">
                                  <p:stCondLst>
                                    <p:cond delay="0"/>
                                  </p:stCondLst>
                                  <p:childTnLst>
                                    <p:set>
                                      <p:cBhvr rctx="PPT">
                                        <p:cTn id="43" dur="indefinite"/>
                                        <p:tgtEl>
                                          <p:spTgt spid="23"/>
                                        </p:tgtEl>
                                        <p:attrNameLst>
                                          <p:attrName>style.opacity</p:attrName>
                                        </p:attrNameLst>
                                      </p:cBhvr>
                                      <p:to>
                                        <p:strVal val="0.25"/>
                                      </p:to>
                                    </p:set>
                                    <p:animEffect filter="image" prLst="opacity: 0.25">
                                      <p:cBhvr rctx="IE">
                                        <p:cTn id="44"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p:bldP spid="20" grpId="0"/>
      <p:bldP spid="21" grpId="0"/>
      <p:bldP spid="21" grpId="1"/>
      <p:bldP spid="23" grpId="0"/>
      <p:bldP spid="23" grpId="1"/>
      <p:bldP spid="24" grpId="0"/>
      <p:bldP spid="2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About</a:t>
            </a:r>
            <a:endParaRPr lang="en-US" dirty="0"/>
          </a:p>
        </p:txBody>
      </p:sp>
      <p:sp>
        <p:nvSpPr>
          <p:cNvPr id="3" name="Content Placeholder 2"/>
          <p:cNvSpPr>
            <a:spLocks noGrp="1"/>
          </p:cNvSpPr>
          <p:nvPr>
            <p:ph idx="1"/>
          </p:nvPr>
        </p:nvSpPr>
        <p:spPr>
          <a:xfrm>
            <a:off x="838200" y="1375249"/>
            <a:ext cx="6248400" cy="4351338"/>
          </a:xfrm>
        </p:spPr>
        <p:txBody>
          <a:bodyPr/>
          <a:lstStyle/>
          <a:p>
            <a:pPr marL="0" indent="0">
              <a:buNone/>
            </a:pPr>
            <a:r>
              <a:rPr lang="en-US" sz="2800" dirty="0" smtClean="0"/>
              <a:t>Taylor Clem, PhD</a:t>
            </a:r>
          </a:p>
          <a:p>
            <a:pPr marL="0" indent="0">
              <a:buNone/>
            </a:pPr>
            <a:r>
              <a:rPr lang="en-US" sz="2400" dirty="0" smtClean="0"/>
              <a:t>UF/IFAS Extension Environmental &amp; Community Horticulture Agent II</a:t>
            </a:r>
          </a:p>
          <a:p>
            <a:pPr marL="0" indent="0">
              <a:buNone/>
            </a:pPr>
            <a:r>
              <a:rPr lang="en-US" sz="2400" dirty="0" smtClean="0"/>
              <a:t>Master Gardener Volunteer Coordinator</a:t>
            </a:r>
          </a:p>
          <a:p>
            <a:pPr marL="0" indent="0">
              <a:buNone/>
            </a:pPr>
            <a:r>
              <a:rPr lang="en-US" sz="2400" dirty="0" smtClean="0"/>
              <a:t>Education</a:t>
            </a:r>
          </a:p>
          <a:p>
            <a:r>
              <a:rPr lang="en-US" dirty="0" smtClean="0"/>
              <a:t>Two Degrees in Landscape Architecture</a:t>
            </a:r>
          </a:p>
          <a:p>
            <a:pPr lvl="1"/>
            <a:r>
              <a:rPr lang="en-US" dirty="0" smtClean="0"/>
              <a:t>University of Kentucky, BSLA</a:t>
            </a:r>
          </a:p>
          <a:p>
            <a:pPr lvl="1"/>
            <a:r>
              <a:rPr lang="en-US" dirty="0" smtClean="0"/>
              <a:t>University of Florida, MLA</a:t>
            </a:r>
          </a:p>
          <a:p>
            <a:r>
              <a:rPr lang="en-US" dirty="0" smtClean="0"/>
              <a:t>PhD in Horticulture Sciences</a:t>
            </a:r>
          </a:p>
          <a:p>
            <a:pPr lvl="1"/>
            <a:r>
              <a:rPr lang="en-US" dirty="0" smtClean="0"/>
              <a:t>University of Florida</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6279" y="558800"/>
            <a:ext cx="3229961" cy="5733181"/>
          </a:xfrm>
          <a:prstGeom prst="rect">
            <a:avLst/>
          </a:prstGeom>
        </p:spPr>
      </p:pic>
    </p:spTree>
    <p:extLst>
      <p:ext uri="{BB962C8B-B14F-4D97-AF65-F5344CB8AC3E}">
        <p14:creationId xmlns:p14="http://schemas.microsoft.com/office/powerpoint/2010/main" val="3607147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23490" y="1326853"/>
            <a:ext cx="4733208" cy="5755422"/>
          </a:xfrm>
          <a:prstGeom prst="rect">
            <a:avLst/>
          </a:prstGeom>
          <a:noFill/>
        </p:spPr>
        <p:txBody>
          <a:bodyPr wrap="square" rtlCol="0" anchor="t">
            <a:spAutoFit/>
          </a:bodyPr>
          <a:lstStyle/>
          <a:p>
            <a:r>
              <a:rPr lang="en-US" sz="2400" u="sng" dirty="0" smtClean="0"/>
              <a:t>Tips</a:t>
            </a:r>
          </a:p>
          <a:p>
            <a:pPr marL="342900" indent="-342900">
              <a:buFont typeface="Arial" panose="020B0604020202020204" pitchFamily="34" charset="0"/>
              <a:buChar char="•"/>
            </a:pPr>
            <a:r>
              <a:rPr lang="en-US" sz="2400" dirty="0" smtClean="0"/>
              <a:t>Plan For Long-Term Maintenance at Beginning</a:t>
            </a:r>
          </a:p>
          <a:p>
            <a:pPr marL="342900" indent="-342900">
              <a:buFont typeface="Arial" panose="020B0604020202020204" pitchFamily="34" charset="0"/>
              <a:buChar char="•"/>
            </a:pPr>
            <a:r>
              <a:rPr lang="en-US" sz="2400" dirty="0" smtClean="0"/>
              <a:t>Anticipate the changing landscape</a:t>
            </a:r>
          </a:p>
          <a:p>
            <a:pPr marL="342900" indent="-342900">
              <a:buFont typeface="Arial" panose="020B0604020202020204" pitchFamily="34" charset="0"/>
              <a:buChar char="•"/>
            </a:pPr>
            <a:r>
              <a:rPr lang="en-US" sz="2400" dirty="0" smtClean="0"/>
              <a:t>Select plant material suited for environmental conditions</a:t>
            </a:r>
          </a:p>
          <a:p>
            <a:pPr marL="342900" indent="-342900">
              <a:buFont typeface="Arial" panose="020B0604020202020204" pitchFamily="34" charset="0"/>
              <a:buChar char="•"/>
            </a:pPr>
            <a:r>
              <a:rPr lang="en-US" sz="2400" dirty="0"/>
              <a:t>Select plant material suited for maintenance requirements</a:t>
            </a:r>
          </a:p>
          <a:p>
            <a:pPr marL="342900" indent="-342900">
              <a:buFont typeface="Arial" panose="020B0604020202020204" pitchFamily="34" charset="0"/>
              <a:buChar char="•"/>
            </a:pPr>
            <a:r>
              <a:rPr lang="en-US" sz="2400" dirty="0"/>
              <a:t>Does desired maintenance match resources available</a:t>
            </a:r>
            <a:r>
              <a:rPr lang="en-US" sz="2400" dirty="0" smtClean="0"/>
              <a:t>?</a:t>
            </a:r>
          </a:p>
          <a:p>
            <a:endParaRPr lang="en-US" sz="2400" dirty="0" smtClean="0"/>
          </a:p>
          <a:p>
            <a:pPr marL="228600" indent="-228600">
              <a:buFont typeface="Arial" panose="020B0604020202020204" pitchFamily="34" charset="0"/>
              <a:buChar char="•"/>
            </a:pPr>
            <a:endParaRPr lang="en-US" sz="2400" dirty="0" smtClean="0"/>
          </a:p>
          <a:p>
            <a:pPr marL="228600" indent="-2286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3200" b="1" dirty="0"/>
          </a:p>
        </p:txBody>
      </p:sp>
      <p:sp>
        <p:nvSpPr>
          <p:cNvPr id="2" name="Title 1"/>
          <p:cNvSpPr>
            <a:spLocks noGrp="1"/>
          </p:cNvSpPr>
          <p:nvPr>
            <p:ph type="title"/>
          </p:nvPr>
        </p:nvSpPr>
        <p:spPr/>
        <p:txBody>
          <a:bodyPr/>
          <a:lstStyle/>
          <a:p>
            <a:pPr algn="l"/>
            <a:r>
              <a:rPr lang="en-US" dirty="0" err="1" smtClean="0"/>
              <a:t>Wrap-UP</a:t>
            </a:r>
            <a:endParaRPr lang="en-US" dirty="0"/>
          </a:p>
        </p:txBody>
      </p:sp>
      <p:grpSp>
        <p:nvGrpSpPr>
          <p:cNvPr id="4" name="Group 3"/>
          <p:cNvGrpSpPr/>
          <p:nvPr/>
        </p:nvGrpSpPr>
        <p:grpSpPr>
          <a:xfrm>
            <a:off x="5073936" y="766553"/>
            <a:ext cx="7032751" cy="4863602"/>
            <a:chOff x="5073936" y="766553"/>
            <a:chExt cx="7032751" cy="4863602"/>
          </a:xfrm>
        </p:grpSpPr>
        <p:sp>
          <p:nvSpPr>
            <p:cNvPr id="19" name="TextBox 18"/>
            <p:cNvSpPr txBox="1"/>
            <p:nvPr/>
          </p:nvSpPr>
          <p:spPr>
            <a:xfrm>
              <a:off x="5073936" y="4235357"/>
              <a:ext cx="2258339" cy="584775"/>
            </a:xfrm>
            <a:prstGeom prst="rect">
              <a:avLst/>
            </a:prstGeom>
            <a:noFill/>
          </p:spPr>
          <p:txBody>
            <a:bodyPr wrap="square" rtlCol="0" anchor="ctr">
              <a:spAutoFit/>
            </a:bodyPr>
            <a:lstStyle/>
            <a:p>
              <a:pPr algn="ctr"/>
              <a:r>
                <a:rPr lang="en-US" sz="3200" b="1" dirty="0" smtClean="0"/>
                <a:t>Site</a:t>
              </a:r>
              <a:endParaRPr lang="en-US" sz="3200" b="1" dirty="0"/>
            </a:p>
          </p:txBody>
        </p:sp>
        <p:sp>
          <p:nvSpPr>
            <p:cNvPr id="16" name="Isosceles Triangle 15"/>
            <p:cNvSpPr/>
            <p:nvPr/>
          </p:nvSpPr>
          <p:spPr>
            <a:xfrm>
              <a:off x="6646332" y="1326853"/>
              <a:ext cx="3784762" cy="3262721"/>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13258" y="766553"/>
              <a:ext cx="3450908" cy="584774"/>
            </a:xfrm>
            <a:prstGeom prst="rect">
              <a:avLst/>
            </a:prstGeom>
            <a:noFill/>
          </p:spPr>
          <p:txBody>
            <a:bodyPr wrap="square" rtlCol="0" anchor="ctr">
              <a:spAutoFit/>
            </a:bodyPr>
            <a:lstStyle/>
            <a:p>
              <a:pPr algn="ctr"/>
              <a:r>
                <a:rPr lang="en-US" sz="3200" b="1" dirty="0" smtClean="0"/>
                <a:t>Selection</a:t>
              </a:r>
              <a:endParaRPr lang="en-US" sz="3200" b="1" dirty="0"/>
            </a:p>
          </p:txBody>
        </p:sp>
        <p:sp>
          <p:nvSpPr>
            <p:cNvPr id="20" name="TextBox 19"/>
            <p:cNvSpPr txBox="1"/>
            <p:nvPr/>
          </p:nvSpPr>
          <p:spPr>
            <a:xfrm>
              <a:off x="10118033" y="4246203"/>
              <a:ext cx="1988654" cy="584775"/>
            </a:xfrm>
            <a:prstGeom prst="rect">
              <a:avLst/>
            </a:prstGeom>
            <a:noFill/>
          </p:spPr>
          <p:txBody>
            <a:bodyPr wrap="square" rtlCol="0" anchor="ctr">
              <a:spAutoFit/>
            </a:bodyPr>
            <a:lstStyle/>
            <a:p>
              <a:pPr algn="ctr"/>
              <a:r>
                <a:rPr lang="en-US" sz="3200" b="1" dirty="0" smtClean="0"/>
                <a:t>Source</a:t>
              </a:r>
              <a:endParaRPr lang="en-US" sz="3200" b="1" dirty="0"/>
            </a:p>
          </p:txBody>
        </p:sp>
        <p:sp>
          <p:nvSpPr>
            <p:cNvPr id="21" name="TextBox 20"/>
            <p:cNvSpPr txBox="1"/>
            <p:nvPr/>
          </p:nvSpPr>
          <p:spPr>
            <a:xfrm>
              <a:off x="7302458" y="3291305"/>
              <a:ext cx="2472508" cy="584774"/>
            </a:xfrm>
            <a:prstGeom prst="rect">
              <a:avLst/>
            </a:prstGeom>
            <a:noFill/>
          </p:spPr>
          <p:txBody>
            <a:bodyPr wrap="square" rtlCol="0" anchor="ctr">
              <a:spAutoFit/>
            </a:bodyPr>
            <a:lstStyle/>
            <a:p>
              <a:pPr algn="ctr"/>
              <a:r>
                <a:rPr lang="en-US" sz="3200" b="1" dirty="0" smtClean="0"/>
                <a:t>Maintenance</a:t>
              </a:r>
              <a:endParaRPr lang="en-US" sz="3200" b="1" dirty="0"/>
            </a:p>
          </p:txBody>
        </p:sp>
        <p:cxnSp>
          <p:nvCxnSpPr>
            <p:cNvPr id="22" name="Straight Arrow Connector 21"/>
            <p:cNvCxnSpPr/>
            <p:nvPr/>
          </p:nvCxnSpPr>
          <p:spPr>
            <a:xfrm>
              <a:off x="5575077" y="5149874"/>
              <a:ext cx="6228229"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07746" y="5141566"/>
              <a:ext cx="1836252" cy="488589"/>
            </a:xfrm>
            <a:prstGeom prst="rect">
              <a:avLst/>
            </a:prstGeom>
            <a:noFill/>
          </p:spPr>
          <p:txBody>
            <a:bodyPr wrap="square" rtlCol="0" anchor="ctr">
              <a:spAutoFit/>
            </a:bodyPr>
            <a:lstStyle/>
            <a:p>
              <a:pPr algn="ctr"/>
              <a:r>
                <a:rPr lang="en-US" sz="3200" b="1" dirty="0" smtClean="0"/>
                <a:t>Time</a:t>
              </a:r>
              <a:endParaRPr lang="en-US" sz="3200" b="1" dirty="0"/>
            </a:p>
          </p:txBody>
        </p:sp>
        <p:sp>
          <p:nvSpPr>
            <p:cNvPr id="24" name="TextBox 23"/>
            <p:cNvSpPr txBox="1"/>
            <p:nvPr/>
          </p:nvSpPr>
          <p:spPr>
            <a:xfrm>
              <a:off x="7198200" y="4585539"/>
              <a:ext cx="2681025" cy="584775"/>
            </a:xfrm>
            <a:prstGeom prst="rect">
              <a:avLst/>
            </a:prstGeom>
            <a:noFill/>
          </p:spPr>
          <p:txBody>
            <a:bodyPr wrap="square" rtlCol="0" anchor="ctr">
              <a:spAutoFit/>
            </a:bodyPr>
            <a:lstStyle/>
            <a:p>
              <a:pPr algn="ctr"/>
              <a:r>
                <a:rPr lang="en-US" sz="3200" b="1" dirty="0" smtClean="0"/>
                <a:t>Social Capital</a:t>
              </a:r>
              <a:endParaRPr lang="en-US" sz="3200" b="1" dirty="0"/>
            </a:p>
          </p:txBody>
        </p:sp>
      </p:grpSp>
    </p:spTree>
    <p:extLst>
      <p:ext uri="{BB962C8B-B14F-4D97-AF65-F5344CB8AC3E}">
        <p14:creationId xmlns:p14="http://schemas.microsoft.com/office/powerpoint/2010/main" val="351080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Wrap-UP</a:t>
            </a:r>
            <a:endParaRPr lang="en-US" dirty="0"/>
          </a:p>
        </p:txBody>
      </p:sp>
      <p:grpSp>
        <p:nvGrpSpPr>
          <p:cNvPr id="4" name="Group 3"/>
          <p:cNvGrpSpPr/>
          <p:nvPr/>
        </p:nvGrpSpPr>
        <p:grpSpPr>
          <a:xfrm>
            <a:off x="5073936" y="766553"/>
            <a:ext cx="7032751" cy="4863602"/>
            <a:chOff x="5073936" y="766553"/>
            <a:chExt cx="7032751" cy="4863602"/>
          </a:xfrm>
        </p:grpSpPr>
        <p:sp>
          <p:nvSpPr>
            <p:cNvPr id="19" name="TextBox 18"/>
            <p:cNvSpPr txBox="1"/>
            <p:nvPr/>
          </p:nvSpPr>
          <p:spPr>
            <a:xfrm>
              <a:off x="5073936" y="4235357"/>
              <a:ext cx="2258339" cy="584775"/>
            </a:xfrm>
            <a:prstGeom prst="rect">
              <a:avLst/>
            </a:prstGeom>
            <a:noFill/>
          </p:spPr>
          <p:txBody>
            <a:bodyPr wrap="square" rtlCol="0" anchor="ctr">
              <a:spAutoFit/>
            </a:bodyPr>
            <a:lstStyle/>
            <a:p>
              <a:pPr algn="ctr"/>
              <a:r>
                <a:rPr lang="en-US" sz="3200" b="1" dirty="0" smtClean="0"/>
                <a:t>Site</a:t>
              </a:r>
              <a:endParaRPr lang="en-US" sz="3200" b="1" dirty="0"/>
            </a:p>
          </p:txBody>
        </p:sp>
        <p:sp>
          <p:nvSpPr>
            <p:cNvPr id="16" name="Isosceles Triangle 15"/>
            <p:cNvSpPr/>
            <p:nvPr/>
          </p:nvSpPr>
          <p:spPr>
            <a:xfrm>
              <a:off x="6646332" y="1326853"/>
              <a:ext cx="3784762" cy="3262721"/>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13258" y="766553"/>
              <a:ext cx="3450908" cy="584774"/>
            </a:xfrm>
            <a:prstGeom prst="rect">
              <a:avLst/>
            </a:prstGeom>
            <a:noFill/>
          </p:spPr>
          <p:txBody>
            <a:bodyPr wrap="square" rtlCol="0" anchor="ctr">
              <a:spAutoFit/>
            </a:bodyPr>
            <a:lstStyle/>
            <a:p>
              <a:pPr algn="ctr"/>
              <a:r>
                <a:rPr lang="en-US" sz="3200" b="1" dirty="0" smtClean="0"/>
                <a:t>Selection</a:t>
              </a:r>
              <a:endParaRPr lang="en-US" sz="3200" b="1" dirty="0"/>
            </a:p>
          </p:txBody>
        </p:sp>
        <p:sp>
          <p:nvSpPr>
            <p:cNvPr id="20" name="TextBox 19"/>
            <p:cNvSpPr txBox="1"/>
            <p:nvPr/>
          </p:nvSpPr>
          <p:spPr>
            <a:xfrm>
              <a:off x="10118033" y="4246203"/>
              <a:ext cx="1988654" cy="584775"/>
            </a:xfrm>
            <a:prstGeom prst="rect">
              <a:avLst/>
            </a:prstGeom>
            <a:noFill/>
          </p:spPr>
          <p:txBody>
            <a:bodyPr wrap="square" rtlCol="0" anchor="ctr">
              <a:spAutoFit/>
            </a:bodyPr>
            <a:lstStyle/>
            <a:p>
              <a:pPr algn="ctr"/>
              <a:r>
                <a:rPr lang="en-US" sz="3200" b="1" dirty="0" smtClean="0"/>
                <a:t>Source</a:t>
              </a:r>
              <a:endParaRPr lang="en-US" sz="3200" b="1" dirty="0"/>
            </a:p>
          </p:txBody>
        </p:sp>
        <p:sp>
          <p:nvSpPr>
            <p:cNvPr id="21" name="TextBox 20"/>
            <p:cNvSpPr txBox="1"/>
            <p:nvPr/>
          </p:nvSpPr>
          <p:spPr>
            <a:xfrm>
              <a:off x="7302458" y="3291305"/>
              <a:ext cx="2472508" cy="584774"/>
            </a:xfrm>
            <a:prstGeom prst="rect">
              <a:avLst/>
            </a:prstGeom>
            <a:noFill/>
          </p:spPr>
          <p:txBody>
            <a:bodyPr wrap="square" rtlCol="0" anchor="ctr">
              <a:spAutoFit/>
            </a:bodyPr>
            <a:lstStyle/>
            <a:p>
              <a:pPr algn="ctr"/>
              <a:r>
                <a:rPr lang="en-US" sz="3200" b="1" dirty="0" smtClean="0"/>
                <a:t>Maintenance</a:t>
              </a:r>
              <a:endParaRPr lang="en-US" sz="3200" b="1" dirty="0"/>
            </a:p>
          </p:txBody>
        </p:sp>
        <p:cxnSp>
          <p:nvCxnSpPr>
            <p:cNvPr id="22" name="Straight Arrow Connector 21"/>
            <p:cNvCxnSpPr/>
            <p:nvPr/>
          </p:nvCxnSpPr>
          <p:spPr>
            <a:xfrm>
              <a:off x="5575077" y="5149874"/>
              <a:ext cx="6228229"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07746" y="5141566"/>
              <a:ext cx="1836252" cy="488589"/>
            </a:xfrm>
            <a:prstGeom prst="rect">
              <a:avLst/>
            </a:prstGeom>
            <a:noFill/>
          </p:spPr>
          <p:txBody>
            <a:bodyPr wrap="square" rtlCol="0" anchor="ctr">
              <a:spAutoFit/>
            </a:bodyPr>
            <a:lstStyle/>
            <a:p>
              <a:pPr algn="ctr"/>
              <a:r>
                <a:rPr lang="en-US" sz="3200" b="1" dirty="0" smtClean="0"/>
                <a:t>Time</a:t>
              </a:r>
              <a:endParaRPr lang="en-US" sz="3200" b="1" dirty="0"/>
            </a:p>
          </p:txBody>
        </p:sp>
        <p:sp>
          <p:nvSpPr>
            <p:cNvPr id="24" name="TextBox 23"/>
            <p:cNvSpPr txBox="1"/>
            <p:nvPr/>
          </p:nvSpPr>
          <p:spPr>
            <a:xfrm>
              <a:off x="7198200" y="4585539"/>
              <a:ext cx="2681025" cy="584775"/>
            </a:xfrm>
            <a:prstGeom prst="rect">
              <a:avLst/>
            </a:prstGeom>
            <a:noFill/>
          </p:spPr>
          <p:txBody>
            <a:bodyPr wrap="square" rtlCol="0" anchor="ctr">
              <a:spAutoFit/>
            </a:bodyPr>
            <a:lstStyle/>
            <a:p>
              <a:pPr algn="ctr"/>
              <a:r>
                <a:rPr lang="en-US" sz="3200" b="1" dirty="0" smtClean="0"/>
                <a:t>Social Capital</a:t>
              </a:r>
              <a:endParaRPr lang="en-US" sz="3200" b="1" dirty="0"/>
            </a:p>
          </p:txBody>
        </p:sp>
      </p:grpSp>
    </p:spTree>
    <p:extLst>
      <p:ext uri="{BB962C8B-B14F-4D97-AF65-F5344CB8AC3E}">
        <p14:creationId xmlns:p14="http://schemas.microsoft.com/office/powerpoint/2010/main" val="34110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4.81481E-6 L -0.19141 0.01342 " pathEditMode="relative" rAng="0" ptsTypes="AA">
                                      <p:cBhvr>
                                        <p:cTn id="6" dur="2000" fill="hold"/>
                                        <p:tgtEl>
                                          <p:spTgt spid="4"/>
                                        </p:tgtEl>
                                        <p:attrNameLst>
                                          <p:attrName>ppt_x</p:attrName>
                                          <p:attrName>ppt_y</p:attrName>
                                        </p:attrNameLst>
                                      </p:cBhvr>
                                      <p:rCtr x="-9570" y="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Essential Q</a:t>
            </a:r>
            <a:endParaRPr lang="en-US" dirty="0"/>
          </a:p>
        </p:txBody>
      </p:sp>
      <p:sp>
        <p:nvSpPr>
          <p:cNvPr id="15" name="TextBox 14"/>
          <p:cNvSpPr txBox="1"/>
          <p:nvPr/>
        </p:nvSpPr>
        <p:spPr>
          <a:xfrm>
            <a:off x="578126" y="1124744"/>
            <a:ext cx="438315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principles do I need to consider when designing for long-term maintenance that ensures sustainable landscape management?</a:t>
            </a:r>
          </a:p>
        </p:txBody>
      </p:sp>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0000" y="377687"/>
            <a:ext cx="7045740" cy="5387010"/>
          </a:xfrm>
          <a:prstGeom prst="rect">
            <a:avLst/>
          </a:prstGeom>
        </p:spPr>
      </p:pic>
      <p:sp>
        <p:nvSpPr>
          <p:cNvPr id="22" name="TextBox 21"/>
          <p:cNvSpPr txBox="1"/>
          <p:nvPr/>
        </p:nvSpPr>
        <p:spPr>
          <a:xfrm>
            <a:off x="8418444" y="5764697"/>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126" y="3379306"/>
            <a:ext cx="4383156" cy="2922104"/>
          </a:xfrm>
          <a:prstGeom prst="rect">
            <a:avLst/>
          </a:prstGeom>
        </p:spPr>
      </p:pic>
      <p:sp>
        <p:nvSpPr>
          <p:cNvPr id="24" name="TextBox 23"/>
          <p:cNvSpPr txBox="1"/>
          <p:nvPr/>
        </p:nvSpPr>
        <p:spPr>
          <a:xfrm>
            <a:off x="1253986" y="6301410"/>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spTree>
    <p:extLst>
      <p:ext uri="{BB962C8B-B14F-4D97-AF65-F5344CB8AC3E}">
        <p14:creationId xmlns:p14="http://schemas.microsoft.com/office/powerpoint/2010/main" val="138483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375249"/>
            <a:ext cx="6248400" cy="4351338"/>
          </a:xfrm>
        </p:spPr>
        <p:txBody>
          <a:bodyPr/>
          <a:lstStyle/>
          <a:p>
            <a:pPr marL="0" indent="0">
              <a:buNone/>
            </a:pPr>
            <a:r>
              <a:rPr lang="en-US" sz="2800" dirty="0" smtClean="0"/>
              <a:t>Taylor Clem, PhD</a:t>
            </a:r>
          </a:p>
          <a:p>
            <a:pPr marL="0" indent="0">
              <a:buNone/>
            </a:pPr>
            <a:r>
              <a:rPr lang="en-US" sz="2400" b="0" dirty="0" smtClean="0"/>
              <a:t>UF/IFAS Extension Environmental &amp; Community Horticulture Agent II</a:t>
            </a:r>
          </a:p>
          <a:p>
            <a:pPr marL="0" indent="0">
              <a:buNone/>
            </a:pPr>
            <a:r>
              <a:rPr lang="en-US" sz="2400" b="0" dirty="0" smtClean="0"/>
              <a:t>Master Gardener Coordinator</a:t>
            </a:r>
          </a:p>
          <a:p>
            <a:pPr marL="0" indent="0">
              <a:buNone/>
            </a:pPr>
            <a:r>
              <a:rPr lang="en-US" dirty="0" smtClean="0">
                <a:hlinkClick r:id="rId3"/>
              </a:rPr>
              <a:t>taylorclem87@ufl.edu</a:t>
            </a:r>
            <a:endParaRPr lang="en-US" dirty="0" smtClean="0"/>
          </a:p>
          <a:p>
            <a:pPr marL="0" indent="0">
              <a:buNone/>
            </a:pPr>
            <a:r>
              <a:rPr lang="en-US" dirty="0" smtClean="0">
                <a:hlinkClick r:id="rId4"/>
              </a:rPr>
              <a:t>tclem@alachuacounty.us</a:t>
            </a:r>
            <a:endParaRPr lang="en-US" dirty="0" smtClean="0"/>
          </a:p>
          <a:p>
            <a:pPr marL="0" indent="0">
              <a:buNone/>
            </a:pPr>
            <a:r>
              <a:rPr lang="en-US" dirty="0" smtClean="0"/>
              <a:t>(352)955-2402</a:t>
            </a:r>
          </a:p>
        </p:txBody>
      </p:sp>
      <p:sp>
        <p:nvSpPr>
          <p:cNvPr id="2" name="Title 1"/>
          <p:cNvSpPr>
            <a:spLocks noGrp="1"/>
          </p:cNvSpPr>
          <p:nvPr>
            <p:ph type="title"/>
          </p:nvPr>
        </p:nvSpPr>
        <p:spPr/>
        <p:txBody>
          <a:bodyPr/>
          <a:lstStyle/>
          <a:p>
            <a:pPr algn="l"/>
            <a:r>
              <a:rPr lang="en-US" dirty="0" smtClean="0"/>
              <a:t>Thank You &amp; Questions</a:t>
            </a:r>
            <a:endParaRPr lang="en-US" dirty="0"/>
          </a:p>
        </p:txBody>
      </p:sp>
      <p:grpSp>
        <p:nvGrpSpPr>
          <p:cNvPr id="8" name="Group 7"/>
          <p:cNvGrpSpPr/>
          <p:nvPr/>
        </p:nvGrpSpPr>
        <p:grpSpPr>
          <a:xfrm>
            <a:off x="5290504" y="959058"/>
            <a:ext cx="7032751" cy="4863602"/>
            <a:chOff x="5073936" y="766553"/>
            <a:chExt cx="7032751" cy="4863602"/>
          </a:xfrm>
        </p:grpSpPr>
        <p:sp>
          <p:nvSpPr>
            <p:cNvPr id="9" name="TextBox 8"/>
            <p:cNvSpPr txBox="1"/>
            <p:nvPr/>
          </p:nvSpPr>
          <p:spPr>
            <a:xfrm>
              <a:off x="5073936" y="4235357"/>
              <a:ext cx="2258339" cy="584775"/>
            </a:xfrm>
            <a:prstGeom prst="rect">
              <a:avLst/>
            </a:prstGeom>
            <a:noFill/>
          </p:spPr>
          <p:txBody>
            <a:bodyPr wrap="square" rtlCol="0" anchor="ctr">
              <a:spAutoFit/>
            </a:bodyPr>
            <a:lstStyle/>
            <a:p>
              <a:pPr algn="ctr"/>
              <a:r>
                <a:rPr lang="en-US" sz="3200" b="1" dirty="0" smtClean="0"/>
                <a:t>Site</a:t>
              </a:r>
              <a:endParaRPr lang="en-US" sz="3200" b="1" dirty="0"/>
            </a:p>
          </p:txBody>
        </p:sp>
        <p:sp>
          <p:nvSpPr>
            <p:cNvPr id="10" name="Isosceles Triangle 9"/>
            <p:cNvSpPr/>
            <p:nvPr/>
          </p:nvSpPr>
          <p:spPr>
            <a:xfrm>
              <a:off x="6646332" y="1326853"/>
              <a:ext cx="3784762" cy="3262721"/>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13258" y="766553"/>
              <a:ext cx="3450908" cy="584774"/>
            </a:xfrm>
            <a:prstGeom prst="rect">
              <a:avLst/>
            </a:prstGeom>
            <a:noFill/>
          </p:spPr>
          <p:txBody>
            <a:bodyPr wrap="square" rtlCol="0" anchor="ctr">
              <a:spAutoFit/>
            </a:bodyPr>
            <a:lstStyle/>
            <a:p>
              <a:pPr algn="ctr"/>
              <a:r>
                <a:rPr lang="en-US" sz="3200" b="1" dirty="0" smtClean="0"/>
                <a:t>Selection</a:t>
              </a:r>
              <a:endParaRPr lang="en-US" sz="3200" b="1" dirty="0"/>
            </a:p>
          </p:txBody>
        </p:sp>
        <p:sp>
          <p:nvSpPr>
            <p:cNvPr id="12" name="TextBox 11"/>
            <p:cNvSpPr txBox="1"/>
            <p:nvPr/>
          </p:nvSpPr>
          <p:spPr>
            <a:xfrm>
              <a:off x="10118033" y="4246203"/>
              <a:ext cx="1988654" cy="584775"/>
            </a:xfrm>
            <a:prstGeom prst="rect">
              <a:avLst/>
            </a:prstGeom>
            <a:noFill/>
          </p:spPr>
          <p:txBody>
            <a:bodyPr wrap="square" rtlCol="0" anchor="ctr">
              <a:spAutoFit/>
            </a:bodyPr>
            <a:lstStyle/>
            <a:p>
              <a:pPr algn="ctr"/>
              <a:r>
                <a:rPr lang="en-US" sz="3200" b="1" dirty="0" smtClean="0"/>
                <a:t>Source</a:t>
              </a:r>
              <a:endParaRPr lang="en-US" sz="3200" b="1" dirty="0"/>
            </a:p>
          </p:txBody>
        </p:sp>
        <p:sp>
          <p:nvSpPr>
            <p:cNvPr id="13" name="TextBox 12"/>
            <p:cNvSpPr txBox="1"/>
            <p:nvPr/>
          </p:nvSpPr>
          <p:spPr>
            <a:xfrm>
              <a:off x="7302458" y="3291305"/>
              <a:ext cx="2472508" cy="584774"/>
            </a:xfrm>
            <a:prstGeom prst="rect">
              <a:avLst/>
            </a:prstGeom>
            <a:noFill/>
          </p:spPr>
          <p:txBody>
            <a:bodyPr wrap="square" rtlCol="0" anchor="ctr">
              <a:spAutoFit/>
            </a:bodyPr>
            <a:lstStyle/>
            <a:p>
              <a:pPr algn="ctr"/>
              <a:r>
                <a:rPr lang="en-US" sz="3200" b="1" dirty="0" smtClean="0"/>
                <a:t>Maintenance</a:t>
              </a:r>
              <a:endParaRPr lang="en-US" sz="3200" b="1" dirty="0"/>
            </a:p>
          </p:txBody>
        </p:sp>
        <p:cxnSp>
          <p:nvCxnSpPr>
            <p:cNvPr id="14" name="Straight Arrow Connector 13"/>
            <p:cNvCxnSpPr/>
            <p:nvPr/>
          </p:nvCxnSpPr>
          <p:spPr>
            <a:xfrm>
              <a:off x="5575077" y="5149874"/>
              <a:ext cx="6228229"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07746" y="5141566"/>
              <a:ext cx="1836252" cy="488589"/>
            </a:xfrm>
            <a:prstGeom prst="rect">
              <a:avLst/>
            </a:prstGeom>
            <a:noFill/>
          </p:spPr>
          <p:txBody>
            <a:bodyPr wrap="square" rtlCol="0" anchor="ctr">
              <a:spAutoFit/>
            </a:bodyPr>
            <a:lstStyle/>
            <a:p>
              <a:pPr algn="ctr"/>
              <a:r>
                <a:rPr lang="en-US" sz="3200" b="1" dirty="0" smtClean="0"/>
                <a:t>Time</a:t>
              </a:r>
              <a:endParaRPr lang="en-US" sz="3200" b="1" dirty="0"/>
            </a:p>
          </p:txBody>
        </p:sp>
        <p:sp>
          <p:nvSpPr>
            <p:cNvPr id="16" name="TextBox 15"/>
            <p:cNvSpPr txBox="1"/>
            <p:nvPr/>
          </p:nvSpPr>
          <p:spPr>
            <a:xfrm>
              <a:off x="7198200" y="4585539"/>
              <a:ext cx="2681025" cy="584775"/>
            </a:xfrm>
            <a:prstGeom prst="rect">
              <a:avLst/>
            </a:prstGeom>
            <a:noFill/>
          </p:spPr>
          <p:txBody>
            <a:bodyPr wrap="square" rtlCol="0" anchor="ctr">
              <a:spAutoFit/>
            </a:bodyPr>
            <a:lstStyle/>
            <a:p>
              <a:pPr algn="ctr"/>
              <a:r>
                <a:rPr lang="en-US" sz="3200" b="1" dirty="0" smtClean="0"/>
                <a:t>Social Capital</a:t>
              </a:r>
              <a:endParaRPr lang="en-US" sz="3200" b="1" dirty="0"/>
            </a:p>
          </p:txBody>
        </p:sp>
      </p:grpSp>
    </p:spTree>
    <p:extLst>
      <p:ext uri="{BB962C8B-B14F-4D97-AF65-F5344CB8AC3E}">
        <p14:creationId xmlns:p14="http://schemas.microsoft.com/office/powerpoint/2010/main" val="360392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Acknowledgements &amp; References</a:t>
            </a:r>
            <a:endParaRPr lang="en-US" dirty="0"/>
          </a:p>
        </p:txBody>
      </p:sp>
      <p:sp>
        <p:nvSpPr>
          <p:cNvPr id="18" name="TextBox 17"/>
          <p:cNvSpPr txBox="1"/>
          <p:nvPr/>
        </p:nvSpPr>
        <p:spPr>
          <a:xfrm>
            <a:off x="838200" y="1359651"/>
            <a:ext cx="11085095" cy="5632311"/>
          </a:xfrm>
          <a:prstGeom prst="rect">
            <a:avLst/>
          </a:prstGeom>
          <a:noFill/>
        </p:spPr>
        <p:txBody>
          <a:bodyPr wrap="square" rtlCol="0" anchor="t">
            <a:spAutoFit/>
          </a:bodyPr>
          <a:lstStyle/>
          <a:p>
            <a:r>
              <a:rPr lang="en-US" sz="2400" dirty="0" smtClean="0"/>
              <a:t>Acknowledgements</a:t>
            </a:r>
          </a:p>
          <a:p>
            <a:r>
              <a:rPr lang="en-US" sz="1600" dirty="0" smtClean="0"/>
              <a:t>The Native Plant Show</a:t>
            </a:r>
          </a:p>
          <a:p>
            <a:r>
              <a:rPr lang="en-US" sz="1600" dirty="0" smtClean="0"/>
              <a:t>Florida Association of Native Nurseries</a:t>
            </a:r>
          </a:p>
          <a:p>
            <a:r>
              <a:rPr lang="en-US" sz="1600" dirty="0" smtClean="0"/>
              <a:t>Florida-Friendly Landscaping Program</a:t>
            </a:r>
          </a:p>
          <a:p>
            <a:r>
              <a:rPr lang="en-US" sz="1600" dirty="0" smtClean="0"/>
              <a:t>Center for Landscape Conservation &amp; Ecology</a:t>
            </a:r>
          </a:p>
          <a:p>
            <a:endParaRPr lang="en-US" sz="2400" dirty="0" smtClean="0"/>
          </a:p>
          <a:p>
            <a:r>
              <a:rPr lang="en-US" sz="2400" dirty="0" smtClean="0"/>
              <a:t>References</a:t>
            </a:r>
          </a:p>
          <a:p>
            <a:pPr marL="457200" indent="-457200"/>
            <a:r>
              <a:rPr lang="en-US" sz="1600" dirty="0" smtClean="0"/>
              <a:t>UF/IFAS (2015). The Florida yards and neighborhoods handbook. </a:t>
            </a:r>
            <a:r>
              <a:rPr lang="en-US" sz="1600" i="1" dirty="0"/>
              <a:t>Gainesville: University of Florida Institute of Food and Agricultural Sciences. </a:t>
            </a:r>
            <a:endParaRPr lang="en-US" sz="1600" i="1" dirty="0" smtClean="0"/>
          </a:p>
          <a:p>
            <a:pPr marL="457200" indent="-457200"/>
            <a:r>
              <a:rPr lang="en-US" sz="1600" dirty="0" err="1" smtClean="0"/>
              <a:t>Norcini</a:t>
            </a:r>
            <a:r>
              <a:rPr lang="en-US" sz="1600" dirty="0" smtClean="0"/>
              <a:t>, J. (2019). Native plants: An Overview (ENH1045). </a:t>
            </a:r>
            <a:r>
              <a:rPr lang="en-US" sz="1600" i="1" dirty="0" smtClean="0"/>
              <a:t>Gainesville: University of Florida Institute of Food and Agricultural Sciences</a:t>
            </a:r>
            <a:r>
              <a:rPr lang="en-US" sz="1600" dirty="0" smtClean="0"/>
              <a:t>. Retrieved from </a:t>
            </a:r>
            <a:r>
              <a:rPr lang="en-US" sz="1600" dirty="0">
                <a:hlinkClick r:id="rId3"/>
              </a:rPr>
              <a:t>https://</a:t>
            </a:r>
            <a:r>
              <a:rPr lang="en-US" sz="1600" dirty="0" smtClean="0">
                <a:hlinkClick r:id="rId3"/>
              </a:rPr>
              <a:t>edis.ifas.ufl.edu/ep297</a:t>
            </a:r>
            <a:r>
              <a:rPr lang="en-US" sz="1600" dirty="0" smtClean="0"/>
              <a:t>.</a:t>
            </a:r>
          </a:p>
          <a:p>
            <a:pPr marL="457200" indent="-457200"/>
            <a:r>
              <a:rPr lang="en-US" sz="1600" dirty="0" err="1" smtClean="0"/>
              <a:t>Valkenburgh</a:t>
            </a:r>
            <a:r>
              <a:rPr lang="en-US" sz="1600" dirty="0" smtClean="0"/>
              <a:t>, M.V. (2013, March). Landscapes over time. </a:t>
            </a:r>
            <a:r>
              <a:rPr lang="en-US" sz="1600" i="1" dirty="0" smtClean="0"/>
              <a:t>Landscape Architecture Magazine</a:t>
            </a:r>
            <a:r>
              <a:rPr lang="en-US" sz="1600" dirty="0" smtClean="0"/>
              <a:t>. </a:t>
            </a:r>
          </a:p>
          <a:p>
            <a:pPr marL="457200" indent="-457200"/>
            <a:endParaRPr lang="en-US" sz="1600" dirty="0" smtClean="0"/>
          </a:p>
          <a:p>
            <a:pPr marL="457200" indent="-457200"/>
            <a:r>
              <a:rPr lang="en-US" sz="1600" dirty="0" smtClean="0"/>
              <a:t>Photo Credits:</a:t>
            </a:r>
          </a:p>
          <a:p>
            <a:pPr marL="457200" indent="-457200"/>
            <a:r>
              <a:rPr lang="en-US" sz="1600" dirty="0" smtClean="0"/>
              <a:t>UF/IFAS Extension</a:t>
            </a:r>
          </a:p>
          <a:p>
            <a:pPr marL="457200" indent="-457200"/>
            <a:r>
              <a:rPr lang="en-US" sz="1600" dirty="0" smtClean="0"/>
              <a:t>USA Today</a:t>
            </a:r>
          </a:p>
          <a:p>
            <a:pPr marL="228600" indent="-228600">
              <a:buFont typeface="Arial" panose="020B0604020202020204" pitchFamily="34" charset="0"/>
              <a:buChar char="•"/>
            </a:pPr>
            <a:endParaRPr lang="en-US" sz="2400" dirty="0" smtClean="0"/>
          </a:p>
          <a:p>
            <a:pPr marL="228600" indent="-2286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1279646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Introduction</a:t>
            </a:r>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Poll Everywhere"/>
              <p:cNvGraphicFramePr>
                <a:graphicFrameLocks noGrp="1"/>
              </p:cNvGraphicFramePr>
              <p:nvPr>
                <p:extLst>
                  <p:ext uri="{D42A27DB-BD31-4B8C-83A1-F6EECF244321}">
                    <p14:modId xmlns:p14="http://schemas.microsoft.com/office/powerpoint/2010/main" val="2546113526"/>
                  </p:ext>
                </p:extLst>
              </p:nvPr>
            </p:nvGraphicFramePr>
            <p:xfrm>
              <a:off x="0" y="1236102"/>
              <a:ext cx="12192000" cy="562189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3" title="Poll Everywhere"/>
              <p:cNvPicPr>
                <a:picLocks noGrp="1" noRot="1" noChangeAspect="1" noMove="1" noResize="1" noEditPoints="1" noAdjustHandles="1" noChangeArrowheads="1" noChangeShapeType="1"/>
              </p:cNvPicPr>
              <p:nvPr/>
            </p:nvPicPr>
            <p:blipFill>
              <a:blip r:embed="rId4"/>
              <a:stretch>
                <a:fillRect/>
              </a:stretch>
            </p:blipFill>
            <p:spPr>
              <a:xfrm>
                <a:off x="0" y="1236102"/>
                <a:ext cx="12192000" cy="5621898"/>
              </a:xfrm>
              <a:prstGeom prst="rect">
                <a:avLst/>
              </a:prstGeom>
            </p:spPr>
          </p:pic>
        </mc:Fallback>
      </mc:AlternateContent>
    </p:spTree>
    <p:extLst>
      <p:ext uri="{BB962C8B-B14F-4D97-AF65-F5344CB8AC3E}">
        <p14:creationId xmlns:p14="http://schemas.microsoft.com/office/powerpoint/2010/main" val="44113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Essential Q</a:t>
            </a:r>
            <a:endParaRPr lang="en-US" dirty="0"/>
          </a:p>
        </p:txBody>
      </p:sp>
      <p:sp>
        <p:nvSpPr>
          <p:cNvPr id="15" name="TextBox 14"/>
          <p:cNvSpPr txBox="1"/>
          <p:nvPr/>
        </p:nvSpPr>
        <p:spPr>
          <a:xfrm>
            <a:off x="578126" y="1124744"/>
            <a:ext cx="438315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What principles do I need to consider when designing for long-term maintenance that ensures sustainable landscape management?</a:t>
            </a:r>
          </a:p>
        </p:txBody>
      </p:sp>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0000" y="377687"/>
            <a:ext cx="7045740" cy="5387010"/>
          </a:xfrm>
          <a:prstGeom prst="rect">
            <a:avLst/>
          </a:prstGeom>
        </p:spPr>
      </p:pic>
      <p:sp>
        <p:nvSpPr>
          <p:cNvPr id="22" name="TextBox 21"/>
          <p:cNvSpPr txBox="1"/>
          <p:nvPr/>
        </p:nvSpPr>
        <p:spPr>
          <a:xfrm>
            <a:off x="8418444" y="5764697"/>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126" y="3379306"/>
            <a:ext cx="4383156" cy="2922104"/>
          </a:xfrm>
          <a:prstGeom prst="rect">
            <a:avLst/>
          </a:prstGeom>
        </p:spPr>
      </p:pic>
      <p:sp>
        <p:nvSpPr>
          <p:cNvPr id="24" name="TextBox 23"/>
          <p:cNvSpPr txBox="1"/>
          <p:nvPr/>
        </p:nvSpPr>
        <p:spPr>
          <a:xfrm>
            <a:off x="1253986" y="6301410"/>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spTree>
    <p:extLst>
      <p:ext uri="{BB962C8B-B14F-4D97-AF65-F5344CB8AC3E}">
        <p14:creationId xmlns:p14="http://schemas.microsoft.com/office/powerpoint/2010/main" val="361567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Introduction</a:t>
            </a:r>
            <a:endParaRPr lang="en-US" dirty="0"/>
          </a:p>
        </p:txBody>
      </p:sp>
      <p:sp>
        <p:nvSpPr>
          <p:cNvPr id="15" name="TextBox 14"/>
          <p:cNvSpPr txBox="1"/>
          <p:nvPr/>
        </p:nvSpPr>
        <p:spPr>
          <a:xfrm>
            <a:off x="578126" y="1282149"/>
            <a:ext cx="438315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What is the purpose of landscape design?</a:t>
            </a:r>
          </a:p>
          <a:p>
            <a:pPr marL="285750" indent="-285750">
              <a:buFont typeface="Arial" panose="020B0604020202020204" pitchFamily="34" charset="0"/>
              <a:buChar char="•"/>
            </a:pPr>
            <a:r>
              <a:rPr lang="en-US" sz="2400" dirty="0" smtClean="0"/>
              <a:t>Social, Economic, Environmental Benefits?</a:t>
            </a:r>
          </a:p>
          <a:p>
            <a:pPr marL="285750" indent="-285750">
              <a:buFont typeface="Arial" panose="020B0604020202020204" pitchFamily="34" charset="0"/>
              <a:buChar char="•"/>
            </a:pPr>
            <a:r>
              <a:rPr lang="en-US" sz="2400" dirty="0" smtClean="0"/>
              <a:t>Self-, Others-, Environment?</a:t>
            </a:r>
          </a:p>
        </p:txBody>
      </p:sp>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0000" y="377687"/>
            <a:ext cx="7045740" cy="5387010"/>
          </a:xfrm>
          <a:prstGeom prst="rect">
            <a:avLst/>
          </a:prstGeom>
        </p:spPr>
      </p:pic>
      <p:sp>
        <p:nvSpPr>
          <p:cNvPr id="22" name="TextBox 21"/>
          <p:cNvSpPr txBox="1"/>
          <p:nvPr/>
        </p:nvSpPr>
        <p:spPr>
          <a:xfrm>
            <a:off x="8418444" y="5764697"/>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126" y="3379306"/>
            <a:ext cx="4383156" cy="2922104"/>
          </a:xfrm>
          <a:prstGeom prst="rect">
            <a:avLst/>
          </a:prstGeom>
        </p:spPr>
      </p:pic>
      <p:sp>
        <p:nvSpPr>
          <p:cNvPr id="24" name="TextBox 23"/>
          <p:cNvSpPr txBox="1"/>
          <p:nvPr/>
        </p:nvSpPr>
        <p:spPr>
          <a:xfrm>
            <a:off x="1253986" y="6301410"/>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spTree>
    <p:extLst>
      <p:ext uri="{BB962C8B-B14F-4D97-AF65-F5344CB8AC3E}">
        <p14:creationId xmlns:p14="http://schemas.microsoft.com/office/powerpoint/2010/main" val="543141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Maintenance Model</a:t>
            </a:r>
            <a:endParaRPr lang="en-US" dirty="0"/>
          </a:p>
        </p:txBody>
      </p:sp>
      <p:sp>
        <p:nvSpPr>
          <p:cNvPr id="16" name="Isosceles Triangle 15"/>
          <p:cNvSpPr/>
          <p:nvPr/>
        </p:nvSpPr>
        <p:spPr>
          <a:xfrm>
            <a:off x="4263055" y="1589500"/>
            <a:ext cx="3784762" cy="3262721"/>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29981" y="1029200"/>
            <a:ext cx="3450908" cy="584774"/>
          </a:xfrm>
          <a:prstGeom prst="rect">
            <a:avLst/>
          </a:prstGeom>
          <a:noFill/>
        </p:spPr>
        <p:txBody>
          <a:bodyPr wrap="square" rtlCol="0" anchor="ctr">
            <a:spAutoFit/>
          </a:bodyPr>
          <a:lstStyle/>
          <a:p>
            <a:pPr algn="ctr"/>
            <a:r>
              <a:rPr lang="en-US" sz="3200" b="1" dirty="0" smtClean="0"/>
              <a:t>Selection</a:t>
            </a:r>
            <a:endParaRPr lang="en-US" sz="3200" b="1" dirty="0"/>
          </a:p>
        </p:txBody>
      </p:sp>
      <p:sp>
        <p:nvSpPr>
          <p:cNvPr id="19" name="TextBox 18"/>
          <p:cNvSpPr txBox="1"/>
          <p:nvPr/>
        </p:nvSpPr>
        <p:spPr>
          <a:xfrm>
            <a:off x="2690659" y="4498004"/>
            <a:ext cx="2258339" cy="584775"/>
          </a:xfrm>
          <a:prstGeom prst="rect">
            <a:avLst/>
          </a:prstGeom>
          <a:noFill/>
        </p:spPr>
        <p:txBody>
          <a:bodyPr wrap="square" rtlCol="0" anchor="ctr">
            <a:spAutoFit/>
          </a:bodyPr>
          <a:lstStyle/>
          <a:p>
            <a:pPr algn="ctr"/>
            <a:r>
              <a:rPr lang="en-US" sz="3200" b="1" dirty="0" smtClean="0"/>
              <a:t>Site</a:t>
            </a:r>
            <a:endParaRPr lang="en-US" sz="3200" b="1" dirty="0"/>
          </a:p>
        </p:txBody>
      </p:sp>
      <p:sp>
        <p:nvSpPr>
          <p:cNvPr id="20" name="TextBox 19"/>
          <p:cNvSpPr txBox="1"/>
          <p:nvPr/>
        </p:nvSpPr>
        <p:spPr>
          <a:xfrm>
            <a:off x="7734756" y="4508850"/>
            <a:ext cx="1988654" cy="584775"/>
          </a:xfrm>
          <a:prstGeom prst="rect">
            <a:avLst/>
          </a:prstGeom>
          <a:noFill/>
        </p:spPr>
        <p:txBody>
          <a:bodyPr wrap="square" rtlCol="0" anchor="ctr">
            <a:spAutoFit/>
          </a:bodyPr>
          <a:lstStyle/>
          <a:p>
            <a:pPr algn="ctr"/>
            <a:r>
              <a:rPr lang="en-US" sz="3200" b="1" dirty="0" smtClean="0"/>
              <a:t>Source</a:t>
            </a:r>
            <a:endParaRPr lang="en-US" sz="3200" b="1" dirty="0"/>
          </a:p>
        </p:txBody>
      </p:sp>
      <p:sp>
        <p:nvSpPr>
          <p:cNvPr id="21" name="TextBox 20"/>
          <p:cNvSpPr txBox="1"/>
          <p:nvPr/>
        </p:nvSpPr>
        <p:spPr>
          <a:xfrm>
            <a:off x="4919181" y="3553952"/>
            <a:ext cx="2472508" cy="584774"/>
          </a:xfrm>
          <a:prstGeom prst="rect">
            <a:avLst/>
          </a:prstGeom>
          <a:noFill/>
        </p:spPr>
        <p:txBody>
          <a:bodyPr wrap="square" rtlCol="0" anchor="ctr">
            <a:spAutoFit/>
          </a:bodyPr>
          <a:lstStyle/>
          <a:p>
            <a:pPr algn="ctr"/>
            <a:r>
              <a:rPr lang="en-US" sz="3200" b="1" dirty="0" smtClean="0"/>
              <a:t>Maintenance</a:t>
            </a:r>
            <a:endParaRPr lang="en-US" sz="3200" b="1" dirty="0"/>
          </a:p>
        </p:txBody>
      </p:sp>
      <p:cxnSp>
        <p:nvCxnSpPr>
          <p:cNvPr id="22" name="Straight Arrow Connector 21"/>
          <p:cNvCxnSpPr/>
          <p:nvPr/>
        </p:nvCxnSpPr>
        <p:spPr>
          <a:xfrm>
            <a:off x="3191800" y="5412521"/>
            <a:ext cx="6228229"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24469" y="5404213"/>
            <a:ext cx="1836252" cy="488589"/>
          </a:xfrm>
          <a:prstGeom prst="rect">
            <a:avLst/>
          </a:prstGeom>
          <a:noFill/>
        </p:spPr>
        <p:txBody>
          <a:bodyPr wrap="square" rtlCol="0" anchor="ctr">
            <a:spAutoFit/>
          </a:bodyPr>
          <a:lstStyle/>
          <a:p>
            <a:pPr algn="ctr"/>
            <a:r>
              <a:rPr lang="en-US" sz="3200" b="1" dirty="0" smtClean="0"/>
              <a:t>Time</a:t>
            </a:r>
            <a:endParaRPr lang="en-US" sz="3200" b="1" dirty="0"/>
          </a:p>
        </p:txBody>
      </p:sp>
      <p:sp>
        <p:nvSpPr>
          <p:cNvPr id="24" name="TextBox 23"/>
          <p:cNvSpPr txBox="1"/>
          <p:nvPr/>
        </p:nvSpPr>
        <p:spPr>
          <a:xfrm>
            <a:off x="4814923" y="4848186"/>
            <a:ext cx="2681025" cy="584775"/>
          </a:xfrm>
          <a:prstGeom prst="rect">
            <a:avLst/>
          </a:prstGeom>
          <a:noFill/>
        </p:spPr>
        <p:txBody>
          <a:bodyPr wrap="square" rtlCol="0" anchor="ctr">
            <a:spAutoFit/>
          </a:bodyPr>
          <a:lstStyle/>
          <a:p>
            <a:pPr algn="ctr"/>
            <a:r>
              <a:rPr lang="en-US" sz="3200" b="1" dirty="0" smtClean="0"/>
              <a:t>Social Capital</a:t>
            </a:r>
            <a:endParaRPr lang="en-US" sz="3200" b="1" dirty="0"/>
          </a:p>
        </p:txBody>
      </p:sp>
    </p:spTree>
    <p:extLst>
      <p:ext uri="{BB962C8B-B14F-4D97-AF65-F5344CB8AC3E}">
        <p14:creationId xmlns:p14="http://schemas.microsoft.com/office/powerpoint/2010/main" val="7520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0" nodeType="clickEffect">
                                  <p:stCondLst>
                                    <p:cond delay="0"/>
                                  </p:stCondLst>
                                  <p:endCondLst>
                                    <p:cond evt="onNext" delay="0">
                                      <p:tgtEl>
                                        <p:sldTgt/>
                                      </p:tgtEl>
                                    </p:cond>
                                  </p:endCondLst>
                                  <p:childTnLst>
                                    <p:set>
                                      <p:cBhvr rctx="PPT">
                                        <p:cTn id="14" dur="indefinite"/>
                                        <p:tgtEl>
                                          <p:spTgt spid="24"/>
                                        </p:tgtEl>
                                        <p:attrNameLst>
                                          <p:attrName>style.opacity</p:attrName>
                                        </p:attrNameLst>
                                      </p:cBhvr>
                                      <p:to>
                                        <p:strVal val="0.25"/>
                                      </p:to>
                                    </p:set>
                                    <p:animEffect filter="image" prLst="opacity: 0.25">
                                      <p:cBhvr rctx="IE">
                                        <p:cTn id="15" dur="indefinite"/>
                                        <p:tgtEl>
                                          <p:spTgt spid="24"/>
                                        </p:tgtEl>
                                      </p:cBhvr>
                                    </p:animEffect>
                                  </p:childTnLst>
                                </p:cTn>
                              </p:par>
                              <p:par>
                                <p:cTn id="16" presetID="9" presetClass="emph" presetSubtype="0" nodeType="withEffect">
                                  <p:stCondLst>
                                    <p:cond delay="0"/>
                                  </p:stCondLst>
                                  <p:endCondLst>
                                    <p:cond evt="onNext" delay="0">
                                      <p:tgtEl>
                                        <p:sldTgt/>
                                      </p:tgtEl>
                                    </p:cond>
                                  </p:endCondLst>
                                  <p:childTnLst>
                                    <p:set>
                                      <p:cBhvr rctx="PPT">
                                        <p:cTn id="17" dur="indefinite"/>
                                        <p:tgtEl>
                                          <p:spTgt spid="22"/>
                                        </p:tgtEl>
                                        <p:attrNameLst>
                                          <p:attrName>style.opacity</p:attrName>
                                        </p:attrNameLst>
                                      </p:cBhvr>
                                      <p:to>
                                        <p:strVal val="0.25"/>
                                      </p:to>
                                    </p:set>
                                    <p:animEffect filter="image" prLst="opacity: 0.25">
                                      <p:cBhvr rctx="IE">
                                        <p:cTn id="18" dur="indefinite"/>
                                        <p:tgtEl>
                                          <p:spTgt spid="22"/>
                                        </p:tgtEl>
                                      </p:cBhvr>
                                    </p:animEffect>
                                  </p:childTnLst>
                                </p:cTn>
                              </p:par>
                              <p:par>
                                <p:cTn id="19" presetID="9" presetClass="emph" presetSubtype="0" grpId="0" nodeType="withEffect">
                                  <p:stCondLst>
                                    <p:cond delay="0"/>
                                  </p:stCondLst>
                                  <p:endCondLst>
                                    <p:cond evt="onNext" delay="0">
                                      <p:tgtEl>
                                        <p:sldTgt/>
                                      </p:tgtEl>
                                    </p:cond>
                                  </p:endCondLst>
                                  <p:childTnLst>
                                    <p:set>
                                      <p:cBhvr rctx="PPT">
                                        <p:cTn id="20" dur="indefinite"/>
                                        <p:tgtEl>
                                          <p:spTgt spid="23"/>
                                        </p:tgtEl>
                                        <p:attrNameLst>
                                          <p:attrName>style.opacity</p:attrName>
                                        </p:attrNameLst>
                                      </p:cBhvr>
                                      <p:to>
                                        <p:strVal val="0.25"/>
                                      </p:to>
                                    </p:set>
                                    <p:animEffect filter="image" prLst="opacity: 0.25">
                                      <p:cBhvr rctx="IE">
                                        <p:cTn id="21" dur="indefinite"/>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0" nodeType="clickEffect">
                                  <p:stCondLst>
                                    <p:cond delay="0"/>
                                  </p:stCondLst>
                                  <p:childTnLst>
                                    <p:set>
                                      <p:cBhvr rctx="PPT">
                                        <p:cTn id="25" dur="indefinite"/>
                                        <p:tgtEl>
                                          <p:spTgt spid="20"/>
                                        </p:tgtEl>
                                        <p:attrNameLst>
                                          <p:attrName>style.opacity</p:attrName>
                                        </p:attrNameLst>
                                      </p:cBhvr>
                                      <p:to>
                                        <p:strVal val="0.25"/>
                                      </p:to>
                                    </p:set>
                                    <p:animEffect filter="image" prLst="opacity: 0.25">
                                      <p:cBhvr rctx="IE">
                                        <p:cTn id="26" dur="indefinite"/>
                                        <p:tgtEl>
                                          <p:spTgt spid="20"/>
                                        </p:tgtEl>
                                      </p:cBhvr>
                                    </p:animEffect>
                                  </p:childTnLst>
                                </p:cTn>
                              </p:par>
                              <p:par>
                                <p:cTn id="27" presetID="9" presetClass="emph" presetSubtype="0" grpId="0" nodeType="withEffect">
                                  <p:stCondLst>
                                    <p:cond delay="0"/>
                                  </p:stCondLst>
                                  <p:childTnLst>
                                    <p:set>
                                      <p:cBhvr rctx="PPT">
                                        <p:cTn id="28" dur="indefinite"/>
                                        <p:tgtEl>
                                          <p:spTgt spid="16"/>
                                        </p:tgtEl>
                                        <p:attrNameLst>
                                          <p:attrName>style.opacity</p:attrName>
                                        </p:attrNameLst>
                                      </p:cBhvr>
                                      <p:to>
                                        <p:strVal val="0.25"/>
                                      </p:to>
                                    </p:set>
                                    <p:animEffect filter="image" prLst="opacity: 0.25">
                                      <p:cBhvr rctx="IE">
                                        <p:cTn id="29" dur="indefinite"/>
                                        <p:tgtEl>
                                          <p:spTgt spid="16"/>
                                        </p:tgtEl>
                                      </p:cBhvr>
                                    </p:animEffect>
                                  </p:childTnLst>
                                </p:cTn>
                              </p:par>
                              <p:par>
                                <p:cTn id="30" presetID="9" presetClass="emph" presetSubtype="0" grpId="0" nodeType="withEffect">
                                  <p:stCondLst>
                                    <p:cond delay="0"/>
                                  </p:stCondLst>
                                  <p:childTnLst>
                                    <p:set>
                                      <p:cBhvr rctx="PPT">
                                        <p:cTn id="31" dur="indefinite"/>
                                        <p:tgtEl>
                                          <p:spTgt spid="17"/>
                                        </p:tgtEl>
                                        <p:attrNameLst>
                                          <p:attrName>style.opacity</p:attrName>
                                        </p:attrNameLst>
                                      </p:cBhvr>
                                      <p:to>
                                        <p:strVal val="0.25"/>
                                      </p:to>
                                    </p:set>
                                    <p:animEffect filter="image" prLst="opacity: 0.25">
                                      <p:cBhvr rctx="IE">
                                        <p:cTn id="32" dur="indefinite"/>
                                        <p:tgtEl>
                                          <p:spTgt spid="17"/>
                                        </p:tgtEl>
                                      </p:cBhvr>
                                    </p:animEffect>
                                  </p:childTnLst>
                                </p:cTn>
                              </p:par>
                              <p:par>
                                <p:cTn id="33" presetID="9" presetClass="emph" presetSubtype="0" grpId="0" nodeType="withEffect">
                                  <p:stCondLst>
                                    <p:cond delay="0"/>
                                  </p:stCondLst>
                                  <p:childTnLst>
                                    <p:set>
                                      <p:cBhvr rctx="PPT">
                                        <p:cTn id="34" dur="indefinite"/>
                                        <p:tgtEl>
                                          <p:spTgt spid="19"/>
                                        </p:tgtEl>
                                        <p:attrNameLst>
                                          <p:attrName>style.opacity</p:attrName>
                                        </p:attrNameLst>
                                      </p:cBhvr>
                                      <p:to>
                                        <p:strVal val="0.25"/>
                                      </p:to>
                                    </p:set>
                                    <p:animEffect filter="image" prLst="opacity: 0.25">
                                      <p:cBhvr rctx="IE">
                                        <p:cTn id="35" dur="indefinite"/>
                                        <p:tgtEl>
                                          <p:spTgt spid="19"/>
                                        </p:tgtEl>
                                      </p:cBhvr>
                                    </p:animEffect>
                                  </p:childTnLst>
                                </p:cTn>
                              </p:par>
                              <p:par>
                                <p:cTn id="36" presetID="9" presetClass="emph" presetSubtype="0" grpId="1" nodeType="withEffect">
                                  <p:stCondLst>
                                    <p:cond delay="0"/>
                                  </p:stCondLst>
                                  <p:endCondLst>
                                    <p:cond evt="onNext" delay="0">
                                      <p:tgtEl>
                                        <p:sldTgt/>
                                      </p:tgtEl>
                                    </p:cond>
                                  </p:endCondLst>
                                  <p:childTnLst>
                                    <p:set>
                                      <p:cBhvr rctx="PPT">
                                        <p:cTn id="37" dur="indefinite"/>
                                        <p:tgtEl>
                                          <p:spTgt spid="24"/>
                                        </p:tgtEl>
                                        <p:attrNameLst>
                                          <p:attrName>style.opacity</p:attrName>
                                        </p:attrNameLst>
                                      </p:cBhvr>
                                      <p:to>
                                        <p:strVal val="0.25"/>
                                      </p:to>
                                    </p:set>
                                    <p:animEffect filter="image" prLst="opacity: 0.25">
                                      <p:cBhvr rctx="IE">
                                        <p:cTn id="38" dur="indefinite"/>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22"/>
                                        </p:tgtEl>
                                        <p:attrNameLst>
                                          <p:attrName>style.opacity</p:attrName>
                                        </p:attrNameLst>
                                      </p:cBhvr>
                                      <p:to>
                                        <p:strVal val="0.25"/>
                                      </p:to>
                                    </p:set>
                                    <p:animEffect filter="image" prLst="opacity: 0.25">
                                      <p:cBhvr rctx="IE">
                                        <p:cTn id="43" dur="indefinite"/>
                                        <p:tgtEl>
                                          <p:spTgt spid="22"/>
                                        </p:tgtEl>
                                      </p:cBhvr>
                                    </p:animEffect>
                                  </p:childTnLst>
                                </p:cTn>
                              </p:par>
                              <p:par>
                                <p:cTn id="44" presetID="9" presetClass="emph" presetSubtype="0" grpId="1" nodeType="withEffect">
                                  <p:stCondLst>
                                    <p:cond delay="0"/>
                                  </p:stCondLst>
                                  <p:childTnLst>
                                    <p:set>
                                      <p:cBhvr rctx="PPT">
                                        <p:cTn id="45" dur="indefinite"/>
                                        <p:tgtEl>
                                          <p:spTgt spid="23"/>
                                        </p:tgtEl>
                                        <p:attrNameLst>
                                          <p:attrName>style.opacity</p:attrName>
                                        </p:attrNameLst>
                                      </p:cBhvr>
                                      <p:to>
                                        <p:strVal val="0.25"/>
                                      </p:to>
                                    </p:set>
                                    <p:animEffect filter="image" prLst="opacity: 0.25">
                                      <p:cBhvr rctx="IE">
                                        <p:cTn id="46"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p:bldP spid="20" grpId="0"/>
      <p:bldP spid="23" grpId="0"/>
      <p:bldP spid="23" grpId="1"/>
      <p:bldP spid="23" grpId="2"/>
      <p:bldP spid="24" grpId="0"/>
      <p:bldP spid="24" grpId="1"/>
      <p:bldP spid="2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032000"/>
            <a:ext cx="12192000" cy="4430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946" y="3022684"/>
            <a:ext cx="11430000" cy="1677283"/>
          </a:xfrm>
          <a:prstGeom prst="rect">
            <a:avLst/>
          </a:prstGeom>
        </p:spPr>
      </p:pic>
      <p:pic>
        <p:nvPicPr>
          <p:cNvPr id="12" name="Picture 11"/>
          <p:cNvPicPr preferRelativeResize="0">
            <a:picLocks/>
          </p:cNvPicPr>
          <p:nvPr/>
        </p:nvPicPr>
        <p:blipFill rotWithShape="1">
          <a:blip r:embed="rId4" cstate="screen">
            <a:extLst>
              <a:ext uri="{28A0092B-C50C-407E-A947-70E740481C1C}">
                <a14:useLocalDpi xmlns:a14="http://schemas.microsoft.com/office/drawing/2010/main"/>
              </a:ext>
            </a:extLst>
          </a:blip>
          <a:srcRect l="-47"/>
          <a:stretch/>
        </p:blipFill>
        <p:spPr>
          <a:xfrm>
            <a:off x="615946" y="4770899"/>
            <a:ext cx="11430000" cy="1691640"/>
          </a:xfrm>
          <a:prstGeom prst="rect">
            <a:avLst/>
          </a:prstGeom>
        </p:spPr>
      </p:pic>
      <p:pic>
        <p:nvPicPr>
          <p:cNvPr id="8" name="Picture 7"/>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15946" y="1264355"/>
            <a:ext cx="11430000" cy="1691640"/>
          </a:xfrm>
          <a:prstGeom prst="rect">
            <a:avLst/>
          </a:prstGeom>
        </p:spPr>
      </p:pic>
      <p:sp>
        <p:nvSpPr>
          <p:cNvPr id="16" name="Isosceles Triangle 15"/>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Site, Source, &amp; Selection</a:t>
            </a:r>
            <a:endParaRPr lang="en-US" dirty="0"/>
          </a:p>
        </p:txBody>
      </p:sp>
      <p:sp>
        <p:nvSpPr>
          <p:cNvPr id="4" name="TextBox 3"/>
          <p:cNvSpPr txBox="1"/>
          <p:nvPr/>
        </p:nvSpPr>
        <p:spPr>
          <a:xfrm>
            <a:off x="577846" y="900822"/>
            <a:ext cx="6146635"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SITE</a:t>
            </a:r>
            <a:endParaRPr lang="en-US" sz="8800" b="1" spc="-300" dirty="0">
              <a:ln w="31750">
                <a:noFill/>
              </a:ln>
              <a:solidFill>
                <a:schemeClr val="bg1"/>
              </a:solidFill>
            </a:endParaRPr>
          </a:p>
        </p:txBody>
      </p:sp>
      <p:sp>
        <p:nvSpPr>
          <p:cNvPr id="9" name="TextBox 8"/>
          <p:cNvSpPr txBox="1"/>
          <p:nvPr/>
        </p:nvSpPr>
        <p:spPr>
          <a:xfrm>
            <a:off x="577846" y="2657686"/>
            <a:ext cx="6146634"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SELECTION</a:t>
            </a:r>
            <a:endParaRPr lang="en-US" sz="8800" b="1" spc="-300" dirty="0">
              <a:ln w="31750">
                <a:noFill/>
              </a:ln>
              <a:solidFill>
                <a:schemeClr val="bg1"/>
              </a:solidFill>
            </a:endParaRPr>
          </a:p>
        </p:txBody>
      </p:sp>
      <p:sp>
        <p:nvSpPr>
          <p:cNvPr id="10" name="TextBox 9"/>
          <p:cNvSpPr txBox="1"/>
          <p:nvPr/>
        </p:nvSpPr>
        <p:spPr>
          <a:xfrm>
            <a:off x="577846" y="4410961"/>
            <a:ext cx="5719251"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SOURCE</a:t>
            </a:r>
            <a:endParaRPr lang="en-US" sz="8800" b="1" spc="-300" dirty="0">
              <a:ln w="31750">
                <a:noFill/>
              </a:ln>
              <a:solidFill>
                <a:schemeClr val="bg1"/>
              </a:solidFill>
            </a:endParaRPr>
          </a:p>
        </p:txBody>
      </p:sp>
      <p:sp>
        <p:nvSpPr>
          <p:cNvPr id="19" name="TextBox 18"/>
          <p:cNvSpPr txBox="1"/>
          <p:nvPr/>
        </p:nvSpPr>
        <p:spPr>
          <a:xfrm>
            <a:off x="8338650" y="6406117"/>
            <a:ext cx="3707296" cy="246221"/>
          </a:xfrm>
          <a:prstGeom prst="rect">
            <a:avLst/>
          </a:prstGeom>
          <a:noFill/>
        </p:spPr>
        <p:txBody>
          <a:bodyPr wrap="square" rtlCol="0">
            <a:spAutoFit/>
          </a:bodyPr>
          <a:lstStyle/>
          <a:p>
            <a:pPr algn="r"/>
            <a:r>
              <a:rPr lang="en-US" sz="1000" dirty="0" smtClean="0"/>
              <a:t>Photo Courtesy Of: UF/IFAS</a:t>
            </a:r>
            <a:endParaRPr lang="en-US" sz="1000" dirty="0"/>
          </a:p>
        </p:txBody>
      </p:sp>
    </p:spTree>
    <p:extLst>
      <p:ext uri="{BB962C8B-B14F-4D97-AF65-F5344CB8AC3E}">
        <p14:creationId xmlns:p14="http://schemas.microsoft.com/office/powerpoint/2010/main" val="39524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75"/>
                                      </p:to>
                                    </p:set>
                                    <p:animEffect filter="image" prLst="opacity: 0.75">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12"/>
                                        </p:tgtEl>
                                        <p:attrNameLst>
                                          <p:attrName>style.opacity</p:attrName>
                                        </p:attrNameLst>
                                      </p:cBhvr>
                                      <p:to>
                                        <p:strVal val="0.75"/>
                                      </p:to>
                                    </p:set>
                                    <p:animEffect filter="image" prLst="opacity: 0.75">
                                      <p:cBhvr rctx="IE">
                                        <p:cTn id="10" dur="indefinite"/>
                                        <p:tgtEl>
                                          <p:spTgt spid="12"/>
                                        </p:tgtEl>
                                      </p:cBhvr>
                                    </p:animEffect>
                                  </p:childTnLst>
                                </p:cTn>
                              </p:par>
                              <p:par>
                                <p:cTn id="11" presetID="9" presetClass="emph" presetSubtype="0" nodeType="withEffect">
                                  <p:stCondLst>
                                    <p:cond delay="0"/>
                                  </p:stCondLst>
                                  <p:childTnLst>
                                    <p:set>
                                      <p:cBhvr rctx="PPT">
                                        <p:cTn id="12" dur="indefinite"/>
                                        <p:tgtEl>
                                          <p:spTgt spid="17"/>
                                        </p:tgtEl>
                                        <p:attrNameLst>
                                          <p:attrName>style.opacity</p:attrName>
                                        </p:attrNameLst>
                                      </p:cBhvr>
                                      <p:to>
                                        <p:strVal val="0.75"/>
                                      </p:to>
                                    </p:set>
                                    <p:animEffect filter="image" prLst="opacity: 0.75">
                                      <p:cBhvr rctx="IE">
                                        <p:cTn id="13"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Site, Source, &amp; Selection</a:t>
            </a:r>
            <a:endParaRPr lang="en-US" dirty="0"/>
          </a:p>
        </p:txBody>
      </p:sp>
      <p:pic>
        <p:nvPicPr>
          <p:cNvPr id="8" name="Picture 7"/>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15946" y="1264354"/>
            <a:ext cx="11430000" cy="4520220"/>
          </a:xfrm>
          <a:prstGeom prst="rect">
            <a:avLst/>
          </a:prstGeom>
        </p:spPr>
      </p:pic>
      <p:sp>
        <p:nvSpPr>
          <p:cNvPr id="4" name="TextBox 3"/>
          <p:cNvSpPr txBox="1"/>
          <p:nvPr/>
        </p:nvSpPr>
        <p:spPr>
          <a:xfrm>
            <a:off x="577846" y="900822"/>
            <a:ext cx="6146635"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SITE</a:t>
            </a:r>
            <a:endParaRPr lang="en-US" sz="8800" b="1" spc="-300" dirty="0">
              <a:ln w="31750">
                <a:noFill/>
              </a:ln>
              <a:solidFill>
                <a:schemeClr val="bg1"/>
              </a:solidFill>
            </a:endParaRPr>
          </a:p>
        </p:txBody>
      </p:sp>
      <p:sp>
        <p:nvSpPr>
          <p:cNvPr id="5" name="TextBox 4"/>
          <p:cNvSpPr txBox="1"/>
          <p:nvPr/>
        </p:nvSpPr>
        <p:spPr>
          <a:xfrm>
            <a:off x="615946" y="4214914"/>
            <a:ext cx="11430000" cy="1569660"/>
          </a:xfrm>
          <a:prstGeom prst="rect">
            <a:avLst/>
          </a:prstGeom>
          <a:solidFill>
            <a:schemeClr val="bg1">
              <a:alpha val="65000"/>
            </a:schemeClr>
          </a:solidFill>
        </p:spPr>
        <p:txBody>
          <a:bodyPr wrap="square" rtlCol="0">
            <a:spAutoFit/>
          </a:bodyPr>
          <a:lstStyle/>
          <a:p>
            <a:r>
              <a:rPr lang="en-US" sz="2400" b="1" dirty="0" smtClean="0">
                <a:solidFill>
                  <a:sysClr val="windowText" lastClr="000000"/>
                </a:solidFill>
              </a:rPr>
              <a:t>Know The Site!!!</a:t>
            </a:r>
          </a:p>
          <a:p>
            <a:r>
              <a:rPr lang="en-US" sz="2400" b="1" dirty="0" smtClean="0">
                <a:solidFill>
                  <a:sysClr val="windowText" lastClr="000000"/>
                </a:solidFill>
              </a:rPr>
              <a:t>Right Plant, Right Place</a:t>
            </a:r>
          </a:p>
          <a:p>
            <a:pPr marL="742950" lvl="1" indent="-285750">
              <a:buFont typeface="Arial" panose="020B0604020202020204" pitchFamily="34" charset="0"/>
              <a:buChar char="•"/>
            </a:pPr>
            <a:r>
              <a:rPr lang="en-US" sz="2400" dirty="0" smtClean="0">
                <a:solidFill>
                  <a:sysClr val="windowText" lastClr="000000"/>
                </a:solidFill>
              </a:rPr>
              <a:t>Environmental Conditions</a:t>
            </a:r>
          </a:p>
          <a:p>
            <a:pPr marL="742950" lvl="1" indent="-285750">
              <a:buFont typeface="Arial" panose="020B0604020202020204" pitchFamily="34" charset="0"/>
              <a:buChar char="•"/>
            </a:pPr>
            <a:r>
              <a:rPr lang="en-US" sz="2400" dirty="0" smtClean="0">
                <a:solidFill>
                  <a:sysClr val="windowText" lastClr="000000"/>
                </a:solidFill>
              </a:rPr>
              <a:t>Landscape Function</a:t>
            </a:r>
          </a:p>
        </p:txBody>
      </p:sp>
    </p:spTree>
    <p:extLst>
      <p:ext uri="{BB962C8B-B14F-4D97-AF65-F5344CB8AC3E}">
        <p14:creationId xmlns:p14="http://schemas.microsoft.com/office/powerpoint/2010/main" val="3667878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946" y="1264354"/>
            <a:ext cx="11430000" cy="4572000"/>
          </a:xfrm>
          <a:prstGeom prst="rect">
            <a:avLst/>
          </a:prstGeom>
        </p:spPr>
      </p:pic>
      <p:sp>
        <p:nvSpPr>
          <p:cNvPr id="17" name="TextBox 16"/>
          <p:cNvSpPr txBox="1"/>
          <p:nvPr/>
        </p:nvSpPr>
        <p:spPr>
          <a:xfrm>
            <a:off x="577846" y="904414"/>
            <a:ext cx="6146634" cy="1354217"/>
          </a:xfrm>
          <a:prstGeom prst="rect">
            <a:avLst/>
          </a:prstGeom>
          <a:noFill/>
        </p:spPr>
        <p:txBody>
          <a:bodyPr wrap="square" lIns="0" tIns="0" rIns="0" bIns="0" rtlCol="0" anchor="b">
            <a:noAutofit/>
          </a:bodyPr>
          <a:lstStyle/>
          <a:p>
            <a:r>
              <a:rPr lang="en-US" sz="8800" b="1" spc="-300" dirty="0" smtClean="0">
                <a:ln w="31750">
                  <a:noFill/>
                </a:ln>
                <a:solidFill>
                  <a:schemeClr val="bg1"/>
                </a:solidFill>
              </a:rPr>
              <a:t>SELECTION</a:t>
            </a:r>
            <a:endParaRPr lang="en-US" sz="8800" b="1" spc="-300" dirty="0">
              <a:ln w="31750">
                <a:noFill/>
              </a:ln>
              <a:solidFill>
                <a:schemeClr val="bg1"/>
              </a:solidFill>
            </a:endParaRPr>
          </a:p>
        </p:txBody>
      </p:sp>
      <p:sp>
        <p:nvSpPr>
          <p:cNvPr id="16" name="Isosceles Triangle 15"/>
          <p:cNvSpPr/>
          <p:nvPr/>
        </p:nvSpPr>
        <p:spPr>
          <a:xfrm>
            <a:off x="619237" y="379110"/>
            <a:ext cx="922583" cy="795329"/>
          </a:xfrm>
          <a:prstGeom prst="triangl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Site, Source, Selection</a:t>
            </a:r>
            <a:endParaRPr lang="en-US" dirty="0"/>
          </a:p>
        </p:txBody>
      </p:sp>
      <p:sp>
        <p:nvSpPr>
          <p:cNvPr id="10" name="TextBox 9"/>
          <p:cNvSpPr txBox="1"/>
          <p:nvPr/>
        </p:nvSpPr>
        <p:spPr>
          <a:xfrm>
            <a:off x="615946" y="3897362"/>
            <a:ext cx="11430000" cy="1938992"/>
          </a:xfrm>
          <a:prstGeom prst="rect">
            <a:avLst/>
          </a:prstGeom>
          <a:solidFill>
            <a:schemeClr val="bg1">
              <a:alpha val="65000"/>
            </a:schemeClr>
          </a:solidFill>
        </p:spPr>
        <p:txBody>
          <a:bodyPr wrap="square" rtlCol="0">
            <a:spAutoFit/>
          </a:bodyPr>
          <a:lstStyle/>
          <a:p>
            <a:r>
              <a:rPr lang="en-US" sz="2400" b="1" dirty="0" smtClean="0">
                <a:solidFill>
                  <a:sysClr val="windowText" lastClr="000000"/>
                </a:solidFill>
              </a:rPr>
              <a:t>Drought Tolerant &amp; Pest Resistant</a:t>
            </a:r>
            <a:endParaRPr lang="en-US" sz="2400" b="1" dirty="0">
              <a:solidFill>
                <a:sysClr val="windowText" lastClr="000000"/>
              </a:solidFill>
            </a:endParaRPr>
          </a:p>
          <a:p>
            <a:r>
              <a:rPr lang="en-US" sz="2400" b="1" dirty="0" smtClean="0">
                <a:solidFill>
                  <a:sysClr val="windowText" lastClr="000000"/>
                </a:solidFill>
              </a:rPr>
              <a:t>Plant Matchmaking</a:t>
            </a:r>
          </a:p>
          <a:p>
            <a:pPr marL="742950" lvl="1" indent="-285750">
              <a:buFont typeface="Arial" panose="020B0604020202020204" pitchFamily="34" charset="0"/>
              <a:buChar char="•"/>
            </a:pPr>
            <a:r>
              <a:rPr lang="en-US" sz="2400" dirty="0" smtClean="0">
                <a:solidFill>
                  <a:sysClr val="windowText" lastClr="000000"/>
                </a:solidFill>
              </a:rPr>
              <a:t>Water</a:t>
            </a:r>
          </a:p>
          <a:p>
            <a:pPr marL="742950" lvl="1" indent="-285750">
              <a:buFont typeface="Arial" panose="020B0604020202020204" pitchFamily="34" charset="0"/>
              <a:buChar char="•"/>
            </a:pPr>
            <a:r>
              <a:rPr lang="en-US" sz="2400" dirty="0" smtClean="0">
                <a:solidFill>
                  <a:sysClr val="windowText" lastClr="000000"/>
                </a:solidFill>
              </a:rPr>
              <a:t>Fertilizer</a:t>
            </a:r>
          </a:p>
          <a:p>
            <a:pPr marL="742950" lvl="1" indent="-285750">
              <a:buFont typeface="Arial" panose="020B0604020202020204" pitchFamily="34" charset="0"/>
              <a:buChar char="•"/>
            </a:pPr>
            <a:r>
              <a:rPr lang="en-US" sz="2400" dirty="0" smtClean="0">
                <a:solidFill>
                  <a:sysClr val="windowText" lastClr="000000"/>
                </a:solidFill>
              </a:rPr>
              <a:t>Maintenance Needs</a:t>
            </a:r>
          </a:p>
        </p:txBody>
      </p:sp>
    </p:spTree>
    <p:extLst>
      <p:ext uri="{BB962C8B-B14F-4D97-AF65-F5344CB8AC3E}">
        <p14:creationId xmlns:p14="http://schemas.microsoft.com/office/powerpoint/2010/main" val="67680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0618" id="{8C4D980E-C5F6-2448-B3B6-592AAEC70E54}" vid="{FAC24493-A2D8-CD41-BBBE-45E4BDF096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webextension1.xml><?xml version="1.0" encoding="utf-8"?>
<we:webextension xmlns:we="http://schemas.microsoft.com/office/webextensions/webextension/2010/11" id="{63ED7104-C4B7-44C5-9EA8-7BE6AD698F49}">
  <we:reference id="wa104218073" version="2.1.0.0" store="en-US" storeType="OMEX"/>
  <we:alternateReferences>
    <we:reference id="WA104218073" version="2.1.0.0" store="WA104218073" storeType="OMEX"/>
  </we:alternateReferences>
  <we:properties>
    <we:property name="url" value="&quot;/multiple_choice_polls/5VzBbsQyhyKXxc94eW1cH/preview&quot;"/>
    <we:property name="appSlideData" value="{&quot;slideId&quot;:260,&quot;confidenceLevel&quot;:2}"/>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Ext_PowerPointTemplate0618</Template>
  <TotalTime>3345</TotalTime>
  <Words>4469</Words>
  <Application>Microsoft Office PowerPoint</Application>
  <PresentationFormat>Widescreen</PresentationFormat>
  <Paragraphs>387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About</vt:lpstr>
      <vt:lpstr>Introduction</vt:lpstr>
      <vt:lpstr>Essential Q</vt:lpstr>
      <vt:lpstr>Introduction</vt:lpstr>
      <vt:lpstr>A Maintenance Model</vt:lpstr>
      <vt:lpstr>Site, Source, &amp; Selection</vt:lpstr>
      <vt:lpstr>Site, Source, &amp; Selection</vt:lpstr>
      <vt:lpstr>Site, Source, Selection</vt:lpstr>
      <vt:lpstr>Site, Source, Selection</vt:lpstr>
      <vt:lpstr>Site, Source, &amp; Selection</vt:lpstr>
      <vt:lpstr>Time</vt:lpstr>
      <vt:lpstr>Time</vt:lpstr>
      <vt:lpstr>Time</vt:lpstr>
      <vt:lpstr>Social capital</vt:lpstr>
      <vt:lpstr>Social capital</vt:lpstr>
      <vt:lpstr>Social capital</vt:lpstr>
      <vt:lpstr>Social capital</vt:lpstr>
      <vt:lpstr>Wrap-UP</vt:lpstr>
      <vt:lpstr>Wrap-UP</vt:lpstr>
      <vt:lpstr>Wrap-UP</vt:lpstr>
      <vt:lpstr>Essential Q</vt:lpstr>
      <vt:lpstr>Thank You &amp; Questions</vt:lpstr>
      <vt:lpstr>Acknowledgements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Clem</dc:creator>
  <cp:lastModifiedBy>Taylor Clem</cp:lastModifiedBy>
  <cp:revision>124</cp:revision>
  <cp:lastPrinted>2020-02-26T16:23:04Z</cp:lastPrinted>
  <dcterms:created xsi:type="dcterms:W3CDTF">2019-10-31T13:43:51Z</dcterms:created>
  <dcterms:modified xsi:type="dcterms:W3CDTF">2020-02-26T19:18:45Z</dcterms:modified>
</cp:coreProperties>
</file>