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 id="2147483663" r:id="rId3"/>
    <p:sldMasterId id="2147483681" r:id="rId4"/>
    <p:sldMasterId id="2147483689" r:id="rId5"/>
    <p:sldMasterId id="2147483691" r:id="rId6"/>
  </p:sldMasterIdLst>
  <p:notesMasterIdLst>
    <p:notesMasterId r:id="rId33"/>
  </p:notesMasterIdLst>
  <p:handoutMasterIdLst>
    <p:handoutMasterId r:id="rId34"/>
  </p:handoutMasterIdLst>
  <p:sldIdLst>
    <p:sldId id="256" r:id="rId7"/>
    <p:sldId id="258" r:id="rId8"/>
    <p:sldId id="301" r:id="rId9"/>
    <p:sldId id="302" r:id="rId10"/>
    <p:sldId id="339" r:id="rId11"/>
    <p:sldId id="340" r:id="rId12"/>
    <p:sldId id="341" r:id="rId13"/>
    <p:sldId id="342" r:id="rId14"/>
    <p:sldId id="343" r:id="rId15"/>
    <p:sldId id="303" r:id="rId16"/>
    <p:sldId id="304" r:id="rId17"/>
    <p:sldId id="305" r:id="rId18"/>
    <p:sldId id="306" r:id="rId19"/>
    <p:sldId id="307" r:id="rId20"/>
    <p:sldId id="308" r:id="rId21"/>
    <p:sldId id="310" r:id="rId22"/>
    <p:sldId id="348" r:id="rId23"/>
    <p:sldId id="312" r:id="rId24"/>
    <p:sldId id="311" r:id="rId25"/>
    <p:sldId id="313" r:id="rId26"/>
    <p:sldId id="314" r:id="rId27"/>
    <p:sldId id="315" r:id="rId28"/>
    <p:sldId id="347" r:id="rId29"/>
    <p:sldId id="316" r:id="rId30"/>
    <p:sldId id="318" r:id="rId31"/>
    <p:sldId id="319" r:id="rId32"/>
  </p:sldIdLst>
  <p:sldSz cx="9144000" cy="6858000" type="screen4x3"/>
  <p:notesSz cx="6858000" cy="9296400"/>
  <p:embeddedFontLst>
    <p:embeddedFont>
      <p:font typeface="Calibri" panose="020F0502020204030204" pitchFamily="3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8F8F"/>
    <a:srgbClr val="CD1E3E"/>
    <a:srgbClr val="D6D2C4"/>
    <a:srgbClr val="554F47"/>
    <a:srgbClr val="E4002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3" autoAdjust="0"/>
    <p:restoredTop sz="68159" autoAdjust="0"/>
  </p:normalViewPr>
  <p:slideViewPr>
    <p:cSldViewPr snapToGrid="0" snapToObjects="1">
      <p:cViewPr varScale="1">
        <p:scale>
          <a:sx n="73" d="100"/>
          <a:sy n="73" d="100"/>
        </p:scale>
        <p:origin x="948" y="54"/>
      </p:cViewPr>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font" Target="fonts/font8.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E6FD757-D4E7-4823-B62C-508C405C296E}" type="datetimeFigureOut">
              <a:rPr lang="en-US" smtClean="0"/>
              <a:t>2/25/2020</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D447BFE-5760-42C0-95A8-F45C934979D0}" type="slidenum">
              <a:rPr lang="en-US" smtClean="0"/>
              <a:t>‹#›</a:t>
            </a:fld>
            <a:endParaRPr lang="en-US"/>
          </a:p>
        </p:txBody>
      </p:sp>
    </p:spTree>
    <p:extLst>
      <p:ext uri="{BB962C8B-B14F-4D97-AF65-F5344CB8AC3E}">
        <p14:creationId xmlns:p14="http://schemas.microsoft.com/office/powerpoint/2010/main" val="105020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971C5030-7845-4A62-834E-8E3D71BB3098}" type="datetimeFigureOut">
              <a:rPr lang="en-US" smtClean="0"/>
              <a:t>2/25/2020</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AB76E3D-437D-436C-A2AC-AEB10A9EA4CD}" type="slidenum">
              <a:rPr lang="en-US" smtClean="0"/>
              <a:t>‹#›</a:t>
            </a:fld>
            <a:endParaRPr lang="en-US"/>
          </a:p>
        </p:txBody>
      </p:sp>
    </p:spTree>
    <p:extLst>
      <p:ext uri="{BB962C8B-B14F-4D97-AF65-F5344CB8AC3E}">
        <p14:creationId xmlns:p14="http://schemas.microsoft.com/office/powerpoint/2010/main" val="169476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 My name is Kim Post, and this is the second class in the Beginner Beekeeping</a:t>
            </a:r>
            <a:r>
              <a:rPr lang="en-US" baseline="0" dirty="0" smtClean="0"/>
              <a:t> Series.</a:t>
            </a:r>
          </a:p>
          <a:p>
            <a:endParaRPr lang="en-US" baseline="0" dirty="0" smtClean="0"/>
          </a:p>
          <a:p>
            <a:r>
              <a:rPr lang="en-US" baseline="0" dirty="0" smtClean="0"/>
              <a:t>If you missed last month’s class, we covered the parts of a hive and actually assembled our hives in-class.</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a:t>
            </a:fld>
            <a:endParaRPr lang="en-US"/>
          </a:p>
        </p:txBody>
      </p:sp>
    </p:spTree>
    <p:extLst>
      <p:ext uri="{BB962C8B-B14F-4D97-AF65-F5344CB8AC3E}">
        <p14:creationId xmlns:p14="http://schemas.microsoft.com/office/powerpoint/2010/main" val="620244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a:t>
            </a:r>
            <a:r>
              <a:rPr lang="en-US" baseline="0" dirty="0" smtClean="0"/>
              <a:t> when we were discussion classification, honey bees have three segments to their body: the head, thorax, and abdomen. They have three pairs of legs – fore legs, mid legs, and hind legs – for a total of six legs. The hind leg has the pollen baskets. They also have five eyes – two large compound eyes on the side of their head, and three small ocelli right on top of their head. Honey bees have two pairs of wings for four total wings. The front and back wings can actually lock together during flight. </a:t>
            </a:r>
          </a:p>
          <a:p>
            <a:endParaRPr lang="en-US" baseline="0" dirty="0" smtClean="0"/>
          </a:p>
          <a:p>
            <a:r>
              <a:rPr lang="en-US" baseline="0" dirty="0" smtClean="0"/>
              <a:t>They have two antennae on their head that they use to sense their surroundings. Their mouthparts are actually fairly complex. We will cover some of the structures included in their mouthparts, but we will primarily be talking about their proboscis. Of course, at the back end they have a stinger. It’s also important to note that her entire body is covered in tiny hairs.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10</a:t>
            </a:fld>
            <a:endParaRPr lang="en-US"/>
          </a:p>
        </p:txBody>
      </p:sp>
    </p:spTree>
    <p:extLst>
      <p:ext uri="{BB962C8B-B14F-4D97-AF65-F5344CB8AC3E}">
        <p14:creationId xmlns:p14="http://schemas.microsoft.com/office/powerpoint/2010/main" val="182714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better picture of how the bee’s eyes are arranged on its head. We have the two compound eyes</a:t>
            </a:r>
            <a:r>
              <a:rPr lang="en-US" baseline="0" dirty="0" smtClean="0"/>
              <a:t> on either side of the head. They have multiple lenses that are for perceiving the more detailed aspects of their environment such as colors, pattern, and motion.</a:t>
            </a:r>
          </a:p>
          <a:p>
            <a:endParaRPr lang="en-US" baseline="0" dirty="0" smtClean="0"/>
          </a:p>
          <a:p>
            <a:r>
              <a:rPr lang="en-US" baseline="0" dirty="0" smtClean="0"/>
              <a:t>The ocelli, or simple eyes, are a single lens. There are three of them on top of bee’s head, as  you can see here. They have a more basic function, which is to determine light intensity. Is it dark outside or is it light outside?</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11</a:t>
            </a:fld>
            <a:endParaRPr lang="en-US"/>
          </a:p>
        </p:txBody>
      </p:sp>
    </p:spTree>
    <p:extLst>
      <p:ext uri="{BB962C8B-B14F-4D97-AF65-F5344CB8AC3E}">
        <p14:creationId xmlns:p14="http://schemas.microsoft.com/office/powerpoint/2010/main" val="146959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a:t>
            </a:r>
            <a:r>
              <a:rPr lang="en-US" baseline="0" dirty="0" smtClean="0"/>
              <a:t> having five eyes, bee vision itself is a bit different from humans.</a:t>
            </a:r>
          </a:p>
          <a:p>
            <a:endParaRPr lang="en-US" baseline="0" dirty="0" smtClean="0"/>
          </a:p>
          <a:p>
            <a:r>
              <a:rPr lang="en-US" baseline="0" dirty="0" smtClean="0"/>
              <a:t>Honey bees can see further into the ultraviolet wavelengths of light, whereas we cannot. As a trade off, they can’t see as far into the red wavelength as we can. </a:t>
            </a:r>
            <a:r>
              <a:rPr lang="en-US" baseline="0" dirty="0" err="1" smtClean="0"/>
              <a:t>Bjørn</a:t>
            </a:r>
            <a:r>
              <a:rPr lang="en-US" baseline="0" dirty="0" smtClean="0"/>
              <a:t> </a:t>
            </a:r>
            <a:r>
              <a:rPr lang="en-US" baseline="0" dirty="0" err="1" smtClean="0"/>
              <a:t>Rørslett</a:t>
            </a:r>
            <a:r>
              <a:rPr lang="en-US" baseline="0" dirty="0" smtClean="0"/>
              <a:t> is a Norwegian photographer that has done quite a bit of work in photographing different flower species and their UV reflectance. Many flower species appear to have a bullseye pattern when viewed with UV-capable equipment. This is very similar to how the flowers would appear to the honey bees, who can see in this range. The UV reflectance pattern on different plants acts as a nectar guide. It says, “Hey, my nectar is right here! Come and get it!” </a:t>
            </a:r>
          </a:p>
          <a:p>
            <a:endParaRPr lang="en-US" baseline="0" dirty="0" smtClean="0"/>
          </a:p>
          <a:p>
            <a:r>
              <a:rPr lang="en-US" dirty="0" smtClean="0"/>
              <a:t>(</a:t>
            </a:r>
            <a:r>
              <a:rPr lang="en-US" dirty="0" err="1" smtClean="0"/>
              <a:t>Bjørn</a:t>
            </a:r>
            <a:r>
              <a:rPr lang="en-US" dirty="0" smtClean="0"/>
              <a:t> </a:t>
            </a:r>
            <a:r>
              <a:rPr lang="en-US" dirty="0" err="1" smtClean="0"/>
              <a:t>Rørslett’s</a:t>
            </a:r>
            <a:r>
              <a:rPr lang="en-US" dirty="0" smtClean="0"/>
              <a:t> UV photography website: http://www.naturfotograf.com/index2.html)</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12</a:t>
            </a:fld>
            <a:endParaRPr lang="en-US"/>
          </a:p>
        </p:txBody>
      </p:sp>
    </p:spTree>
    <p:extLst>
      <p:ext uri="{BB962C8B-B14F-4D97-AF65-F5344CB8AC3E}">
        <p14:creationId xmlns:p14="http://schemas.microsoft.com/office/powerpoint/2010/main" val="189500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Honey bees have</a:t>
            </a:r>
            <a:r>
              <a:rPr lang="en-US" baseline="0" dirty="0" smtClean="0"/>
              <a:t> somewhat limited hearing abilities. They can hear low frequency sounds, less than 500 Hertz. For reference, the higher the number, the higher the pitch. So 1000Hz would be higher pitch than 500Hz. They can do this thanks to their Johnston’s organ that is actually located inside their antennae. There is a series of membranes that can receive the vibrations of the sound and convert it into a nerve impulse that is sent to the bee’s central nervous system. </a:t>
            </a:r>
          </a:p>
          <a:p>
            <a:endParaRPr lang="en-US" baseline="0" dirty="0" smtClean="0"/>
          </a:p>
          <a:p>
            <a:r>
              <a:rPr lang="en-US" baseline="0" dirty="0" smtClean="0"/>
              <a:t>I have a couple audio clips of two tones that are less than 500Hz so you can get an idea of how low the bees are hearing.</a:t>
            </a:r>
          </a:p>
          <a:p>
            <a:r>
              <a:rPr lang="en-US" baseline="0" dirty="0" smtClean="0"/>
              <a:t>*play 440Hz and 250Hz clips* (5-second clips can be played in PPT editing mode or presentation mode. Click on speaker icon, a “play” button should appear.)</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13</a:t>
            </a:fld>
            <a:endParaRPr lang="en-US"/>
          </a:p>
        </p:txBody>
      </p:sp>
    </p:spTree>
    <p:extLst>
      <p:ext uri="{BB962C8B-B14F-4D97-AF65-F5344CB8AC3E}">
        <p14:creationId xmlns:p14="http://schemas.microsoft.com/office/powerpoint/2010/main" val="18105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Honey bee mouthparts are fairly complex, but again we will be focusing</a:t>
            </a:r>
            <a:r>
              <a:rPr lang="en-US" baseline="0" dirty="0" smtClean="0"/>
              <a:t> on the proboscis and the mandibles for the scope of this class. The proboscis is their tongue and they use it like a straw. They can insert the proboscis into flowers and suck up nectar. The mandibles are more for chewing, holding, and moving things. They will use their mandibles to manipulate wax flakes.</a:t>
            </a:r>
          </a:p>
          <a:p>
            <a:endParaRPr lang="en-US" baseline="0" dirty="0" smtClean="0"/>
          </a:p>
          <a:p>
            <a:r>
              <a:rPr lang="en-US" baseline="0" dirty="0" smtClean="0"/>
              <a:t>In this picture you can see the bee’s proboscis, and here you can see the mandibles.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14</a:t>
            </a:fld>
            <a:endParaRPr lang="en-US"/>
          </a:p>
        </p:txBody>
      </p:sp>
    </p:spTree>
    <p:extLst>
      <p:ext uri="{BB962C8B-B14F-4D97-AF65-F5344CB8AC3E}">
        <p14:creationId xmlns:p14="http://schemas.microsoft.com/office/powerpoint/2010/main" val="399472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important</a:t>
            </a:r>
            <a:r>
              <a:rPr lang="en-US" baseline="0" dirty="0" smtClean="0"/>
              <a:t> feature of the honey bee is the surface of her body. She is covered in tiny hairs, which allows pollen to cling to her body as she is visiting blossoms. It’s similar to rubbing a balloon on your hair, which generates static cling and your hair then sticks to the balloon.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15</a:t>
            </a:fld>
            <a:endParaRPr lang="en-US"/>
          </a:p>
        </p:txBody>
      </p:sp>
    </p:spTree>
    <p:extLst>
      <p:ext uri="{BB962C8B-B14F-4D97-AF65-F5344CB8AC3E}">
        <p14:creationId xmlns:p14="http://schemas.microsoft.com/office/powerpoint/2010/main" val="78409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take a look</a:t>
            </a:r>
            <a:r>
              <a:rPr lang="en-US" baseline="0" dirty="0" smtClean="0"/>
              <a:t> at their appendages. Their wings and legs are all connected to the thorax, the middle segment of their body. Honey bees have four wings, a front and rear pair that actually lock together during flight. There is a small row of “teeth” on the rear wing that lock into the front wing. I have a slide over here at the microscope that you are all welcome to look at. It is currently lined up show you these “teeth,” which are called </a:t>
            </a:r>
            <a:r>
              <a:rPr lang="en-US" baseline="0" dirty="0" err="1" smtClean="0"/>
              <a:t>hamuli</a:t>
            </a:r>
            <a:r>
              <a:rPr lang="en-US" baseline="0" dirty="0" smtClean="0"/>
              <a:t>. The bee’s wings are what actually create the “buzz” that we typically associate with bees. Their wings are moving so quickly that it creates the buzzing sound. </a:t>
            </a:r>
          </a:p>
          <a:p>
            <a:endParaRPr lang="en-US" baseline="0" dirty="0" smtClean="0"/>
          </a:p>
          <a:p>
            <a:r>
              <a:rPr lang="en-US" baseline="0" dirty="0" smtClean="0"/>
              <a:t>Honey bees are insects, so naturally they have six legs. If you recall from that first anatomy slide, the pollen baskets are located on the rear set of legs. The pollen baskets are also known as corbiculae. They are essentially indentations in the bee’s leg that allows her to pack pollen and carry it back to the hive. Another key feature of the legs are these little tarsal claws. These are what allow the bees to grab onto surfaces and climb vertically on the honeycomb.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16</a:t>
            </a:fld>
            <a:endParaRPr lang="en-US"/>
          </a:p>
        </p:txBody>
      </p:sp>
    </p:spTree>
    <p:extLst>
      <p:ext uri="{BB962C8B-B14F-4D97-AF65-F5344CB8AC3E}">
        <p14:creationId xmlns:p14="http://schemas.microsoft.com/office/powerpoint/2010/main" val="1011679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take a look</a:t>
            </a:r>
            <a:r>
              <a:rPr lang="en-US" baseline="0" dirty="0" smtClean="0"/>
              <a:t> at their appendages. Their wings and legs are all connected to the thorax, the middle segment of their body. Honey bees have four wings, a front and rear pair that actually lock together during flight. There is a small row of “teeth” on the rear wing that lock into the front wing. I have a slide over here at the microscope that you are all welcome to look at. It is currently lined up show you these “teeth,” which are called </a:t>
            </a:r>
            <a:r>
              <a:rPr lang="en-US" baseline="0" dirty="0" err="1" smtClean="0"/>
              <a:t>hamuli</a:t>
            </a:r>
            <a:r>
              <a:rPr lang="en-US" baseline="0" dirty="0" smtClean="0"/>
              <a:t>. The bee’s wings are what actually create the “buzz” that we typically associate with bees. Their wings are moving so quickly that it creates the buzzing sound. </a:t>
            </a:r>
          </a:p>
          <a:p>
            <a:endParaRPr lang="en-US" baseline="0" dirty="0" smtClean="0"/>
          </a:p>
          <a:p>
            <a:r>
              <a:rPr lang="en-US" baseline="0" dirty="0" smtClean="0"/>
              <a:t>Honey bees are insects, so naturally they have six legs. If you recall from that first anatomy slide, the pollen baskets are located on the rear set of legs. The pollen baskets are also known as corbiculae. They are essentially indentations in the bee’s leg that allows her to pack pollen and carry it back to the hive. Another key feature of the legs are these little tarsal claws. These are what allow the bees to grab onto surfaces and climb vertically on the honeycomb.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17</a:t>
            </a:fld>
            <a:endParaRPr lang="en-US"/>
          </a:p>
        </p:txBody>
      </p:sp>
    </p:spTree>
    <p:extLst>
      <p:ext uri="{BB962C8B-B14F-4D97-AF65-F5344CB8AC3E}">
        <p14:creationId xmlns:p14="http://schemas.microsoft.com/office/powerpoint/2010/main" val="363631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rear view of a bee with loaded pollen baskets. They almost look like saddlebags. This is a better image showing the indentation of the pollen basket on the rear legs. </a:t>
            </a:r>
          </a:p>
        </p:txBody>
      </p:sp>
      <p:sp>
        <p:nvSpPr>
          <p:cNvPr id="4" name="Slide Number Placeholder 3"/>
          <p:cNvSpPr>
            <a:spLocks noGrp="1"/>
          </p:cNvSpPr>
          <p:nvPr>
            <p:ph type="sldNum" sz="quarter" idx="10"/>
          </p:nvPr>
        </p:nvSpPr>
        <p:spPr/>
        <p:txBody>
          <a:bodyPr/>
          <a:lstStyle/>
          <a:p>
            <a:fld id="{3AB76E3D-437D-436C-A2AC-AEB10A9EA4CD}" type="slidenum">
              <a:rPr lang="en-US" smtClean="0"/>
              <a:t>18</a:t>
            </a:fld>
            <a:endParaRPr lang="en-US"/>
          </a:p>
        </p:txBody>
      </p:sp>
    </p:spTree>
    <p:extLst>
      <p:ext uri="{BB962C8B-B14F-4D97-AF65-F5344CB8AC3E}">
        <p14:creationId xmlns:p14="http://schemas.microsoft.com/office/powerpoint/2010/main" val="191651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know that honey bees are capable of stinging, but they only get once chance to sting typically. Their stinger is barbed, almost like a fish hook. When they sting us, the barbs get stuck in our skin.</a:t>
            </a:r>
            <a:r>
              <a:rPr lang="en-US" baseline="0" dirty="0" smtClean="0"/>
              <a:t> The bee tries to fly away and it pulls the stinger out of her body. The venom sac is usually pulled out as well, which is an internal organ. When these are ripped out, she eventually dies. </a:t>
            </a:r>
          </a:p>
          <a:p>
            <a:endParaRPr lang="en-US" baseline="0" dirty="0" smtClean="0"/>
          </a:p>
          <a:p>
            <a:r>
              <a:rPr lang="en-US" baseline="0" dirty="0" smtClean="0"/>
              <a:t>When she does sting and subsequently dies, this releases alarm pheromone. Alarm pheromone tells all the nearby bees in the hive, “Look out, there is danger! Protect the hive!” Usually if I’m working in my hive and a bee stings my glove, I’ll see other bees start to become agitated and some will land where the sting occurred. Puff a bit of smoke on the sting site if you’re stung; it will help block some of that pheromone communication.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19</a:t>
            </a:fld>
            <a:endParaRPr lang="en-US"/>
          </a:p>
        </p:txBody>
      </p:sp>
    </p:spTree>
    <p:extLst>
      <p:ext uri="{BB962C8B-B14F-4D97-AF65-F5344CB8AC3E}">
        <p14:creationId xmlns:p14="http://schemas.microsoft.com/office/powerpoint/2010/main" val="115993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a:t>
            </a:r>
            <a:r>
              <a:rPr lang="en-US" baseline="0" dirty="0" smtClean="0"/>
              <a:t> will be covering basic bee anatomy, the three different bees that live in the hive, as well as their life cycle. We will also talk about pollen collection, nectar collection, and how they turn nectar into honey. Honey bees communicate with one another in a couple unique ways, so we will touch on that towards the end of today’s class.</a:t>
            </a:r>
          </a:p>
          <a:p>
            <a:endParaRPr lang="en-US" baseline="0" dirty="0" smtClean="0"/>
          </a:p>
          <a:p>
            <a:r>
              <a:rPr lang="en-US" baseline="0" dirty="0" smtClean="0"/>
              <a:t>We will introduce installing packages in your hives. Don’t worry, we will cover it again before your bees arrive in May!</a:t>
            </a:r>
          </a:p>
          <a:p>
            <a:r>
              <a:rPr lang="en-US" baseline="0" dirty="0" smtClean="0"/>
              <a:t>There is going to be quite a bit of information today, so please do not hesitate to raise your hand as we go if you have a question. I want to make sure we understand the concepts I’m presenting and no one feels left behind. Remember, I want you to gain two new nuggets of knowledge in each class!</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a:t>
            </a:fld>
            <a:endParaRPr lang="en-US"/>
          </a:p>
        </p:txBody>
      </p:sp>
    </p:spTree>
    <p:extLst>
      <p:ext uri="{BB962C8B-B14F-4D97-AF65-F5344CB8AC3E}">
        <p14:creationId xmlns:p14="http://schemas.microsoft.com/office/powerpoint/2010/main" val="96709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pieces of anatomy I want to show you are the wax glands. We are all probably familiar with the concept of honey bees making wax. The worker has eight glands on the underside of her abdomen that each make a tiny flake of wax. The bees needs a good source of energy and nutrients in order to produce this wax. They will then use it to build honeycomb and cap cells when necessary.</a:t>
            </a:r>
          </a:p>
          <a:p>
            <a:endParaRPr lang="en-US" baseline="0" dirty="0" smtClean="0"/>
          </a:p>
          <a:p>
            <a:r>
              <a:rPr lang="en-US" baseline="0" dirty="0" smtClean="0"/>
              <a:t>Are there any questions about the anatomy of the honey bee before we move on to the types of bees in the hive?</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20</a:t>
            </a:fld>
            <a:endParaRPr lang="en-US"/>
          </a:p>
        </p:txBody>
      </p:sp>
    </p:spTree>
    <p:extLst>
      <p:ext uri="{BB962C8B-B14F-4D97-AF65-F5344CB8AC3E}">
        <p14:creationId xmlns:p14="http://schemas.microsoft.com/office/powerpoint/2010/main" val="394712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types of honey bees</a:t>
            </a:r>
            <a:r>
              <a:rPr lang="en-US" baseline="0" dirty="0" smtClean="0"/>
              <a:t> that live in the hive, also known as “castes.” They include drones, the queen, and workers. Drones are males that have only one true function within the hive. The queen is the only female that is capable of reproduction, which we cover more on shortly. Workers are all females that carry out the day-to-day operations of the hive.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21</a:t>
            </a:fld>
            <a:endParaRPr lang="en-US"/>
          </a:p>
        </p:txBody>
      </p:sp>
    </p:spTree>
    <p:extLst>
      <p:ext uri="{BB962C8B-B14F-4D97-AF65-F5344CB8AC3E}">
        <p14:creationId xmlns:p14="http://schemas.microsoft.com/office/powerpoint/2010/main" val="2234905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Drones have rather thick bodies and their compound</a:t>
            </a:r>
            <a:r>
              <a:rPr lang="en-US" baseline="0" dirty="0" smtClean="0"/>
              <a:t> eyes take up almost all of their head. This is because their primary function is to visually identify a queen in flight; his vision needs to be top notch. </a:t>
            </a:r>
            <a:r>
              <a:rPr lang="en-US" dirty="0" smtClean="0"/>
              <a:t>The differences may not seem apparent now, but you will be able to identify drones more readily as you spend more time in your hive.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22</a:t>
            </a:fld>
            <a:endParaRPr lang="en-US"/>
          </a:p>
        </p:txBody>
      </p:sp>
    </p:spTree>
    <p:extLst>
      <p:ext uri="{BB962C8B-B14F-4D97-AF65-F5344CB8AC3E}">
        <p14:creationId xmlns:p14="http://schemas.microsoft.com/office/powerpoint/2010/main" val="2620663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frontal view of a drone, where you can see that his compound eyes actually meet on top</a:t>
            </a:r>
            <a:r>
              <a:rPr lang="en-US" baseline="0" dirty="0" smtClean="0"/>
              <a:t> of his head. Because of this, his ocelli are located more towards the front of his head than on worker bees. Again, he needs this enhanced vision because he has a very important task…</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23</a:t>
            </a:fld>
            <a:endParaRPr lang="en-US"/>
          </a:p>
        </p:txBody>
      </p:sp>
    </p:spTree>
    <p:extLst>
      <p:ext uri="{BB962C8B-B14F-4D97-AF65-F5344CB8AC3E}">
        <p14:creationId xmlns:p14="http://schemas.microsoft.com/office/powerpoint/2010/main" val="204484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with this lady</a:t>
            </a:r>
            <a:r>
              <a:rPr lang="en-US" baseline="0" dirty="0" smtClean="0"/>
              <a:t> – the queen. She is much longer than the other bees and she has a smooth cap on her thorax where there are no little hairs. This makes her easier spot in the hive. She is essentially the mother of the hive, because it is her job to lay eggs and produce more bees. She can lay 1,000 to 2,000 eggs per day; she is a very busy lady! She also produces pheromones, or chemical signals, that communicate certain things to the rest of the hive. One pheromone, Queen Mandibular Pheromone (QMP), has a few functions. It gives the bees the feeling of belonging to this queen, it attracts males on her mating flight, and it suppresses reproductive abilities in female workers.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24</a:t>
            </a:fld>
            <a:endParaRPr lang="en-US"/>
          </a:p>
        </p:txBody>
      </p:sp>
    </p:spTree>
    <p:extLst>
      <p:ext uri="{BB962C8B-B14F-4D97-AF65-F5344CB8AC3E}">
        <p14:creationId xmlns:p14="http://schemas.microsoft.com/office/powerpoint/2010/main" val="263903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lay eggs, the queen must be bred. This typically</a:t>
            </a:r>
            <a:r>
              <a:rPr lang="en-US" baseline="0" dirty="0" smtClean="0"/>
              <a:t> occurs in a drone congregation area. Drone congregation areas are about 100 feet off the ground and will have hundreds or even thousands of males from multiple hives. They are all waiting for virgin queens to arrive. The queen with mate with multiple males, anywhere from 10 to 40 drones. She can actually store this genetic product in an organ called the </a:t>
            </a:r>
            <a:r>
              <a:rPr lang="en-US" baseline="0" dirty="0" err="1" smtClean="0"/>
              <a:t>spermatheca</a:t>
            </a:r>
            <a:r>
              <a:rPr lang="en-US" baseline="0" dirty="0" smtClean="0"/>
              <a:t>, which allows her to return to the hive and lay eggs without needing to be re-bred each season. </a:t>
            </a:r>
          </a:p>
          <a:p>
            <a:endParaRPr lang="en-US" baseline="0" dirty="0" smtClean="0"/>
          </a:p>
          <a:p>
            <a:r>
              <a:rPr lang="en-US" baseline="0" dirty="0" smtClean="0"/>
              <a:t>She will lay single egg in each cell of the honeycomb, as you can see here. We will cover more about the life cycle of the honey bee shortly.</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25</a:t>
            </a:fld>
            <a:endParaRPr lang="en-US"/>
          </a:p>
        </p:txBody>
      </p:sp>
    </p:spTree>
    <p:extLst>
      <p:ext uri="{BB962C8B-B14F-4D97-AF65-F5344CB8AC3E}">
        <p14:creationId xmlns:p14="http://schemas.microsoft.com/office/powerpoint/2010/main" val="2573338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quick note about queen marking. </a:t>
            </a:r>
            <a:r>
              <a:rPr lang="en-US" dirty="0" smtClean="0"/>
              <a:t>There is an</a:t>
            </a:r>
            <a:r>
              <a:rPr lang="en-US" baseline="0" dirty="0" smtClean="0"/>
              <a:t> accepted five color rotation for marking queens. The color is associated with the ending digit of the year she was reared. For example, our 2020 queens will be blue, next  year they will be white, and so on. This helps keep track of how old our queen is. She will be replaced if she is getting old and not as thrifty or her egg production decreases. </a:t>
            </a:r>
          </a:p>
          <a:p>
            <a:endParaRPr lang="en-US" baseline="0" dirty="0" smtClean="0"/>
          </a:p>
          <a:p>
            <a:r>
              <a:rPr lang="en-US" baseline="0" dirty="0" smtClean="0"/>
              <a:t>Marking queens is fairly straight forward. You can pick her up off the frame very gently, and mark that smooth cap on her thorax with a paint pen. For those of you that ordered bees, your queens will arrive already marked. </a:t>
            </a:r>
          </a:p>
        </p:txBody>
      </p:sp>
      <p:sp>
        <p:nvSpPr>
          <p:cNvPr id="4" name="Slide Number Placeholder 3"/>
          <p:cNvSpPr>
            <a:spLocks noGrp="1"/>
          </p:cNvSpPr>
          <p:nvPr>
            <p:ph type="sldNum" sz="quarter" idx="10"/>
          </p:nvPr>
        </p:nvSpPr>
        <p:spPr/>
        <p:txBody>
          <a:bodyPr/>
          <a:lstStyle/>
          <a:p>
            <a:fld id="{3AB76E3D-437D-436C-A2AC-AEB10A9EA4CD}" type="slidenum">
              <a:rPr lang="en-US" smtClean="0"/>
              <a:t>26</a:t>
            </a:fld>
            <a:endParaRPr lang="en-US"/>
          </a:p>
        </p:txBody>
      </p:sp>
    </p:spTree>
    <p:extLst>
      <p:ext uri="{BB962C8B-B14F-4D97-AF65-F5344CB8AC3E}">
        <p14:creationId xmlns:p14="http://schemas.microsoft.com/office/powerpoint/2010/main" val="23000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start off, let’s take a look at how the honey</a:t>
            </a:r>
            <a:r>
              <a:rPr lang="en-US" baseline="0" dirty="0" smtClean="0"/>
              <a:t> bee is classified alongside other animals.</a:t>
            </a:r>
          </a:p>
          <a:p>
            <a:endParaRPr lang="en-US" baseline="0" dirty="0" smtClean="0"/>
          </a:p>
          <a:p>
            <a:r>
              <a:rPr lang="en-US" baseline="0" dirty="0" smtClean="0"/>
              <a:t>First, the honey bee is in the domain Eukarya. This means that their cells have a contained nucleus that holds their DNA.</a:t>
            </a:r>
          </a:p>
          <a:p>
            <a:r>
              <a:rPr lang="en-US" baseline="0" dirty="0" smtClean="0"/>
              <a:t>They are in the kingdom Animalia, which means they are animals – just like us. </a:t>
            </a:r>
          </a:p>
          <a:p>
            <a:r>
              <a:rPr lang="en-US" baseline="0" dirty="0" smtClean="0"/>
              <a:t>They are in the phylum </a:t>
            </a:r>
            <a:r>
              <a:rPr lang="en-US" baseline="0" dirty="0" err="1" smtClean="0"/>
              <a:t>Arthropoda</a:t>
            </a:r>
            <a:r>
              <a:rPr lang="en-US" baseline="0" dirty="0" smtClean="0"/>
              <a:t>. Arthropods have a hard exoskeleton and a segmented body, as well as jointed appendages. For the honey bee, they have three body segments and their legs have joints. Other arthropods are creatures such as spiders or crabs. </a:t>
            </a:r>
          </a:p>
          <a:p>
            <a:r>
              <a:rPr lang="en-US" baseline="0" dirty="0" smtClean="0"/>
              <a:t>Honey bees are in the class </a:t>
            </a:r>
            <a:r>
              <a:rPr lang="en-US" baseline="0" dirty="0" err="1" smtClean="0"/>
              <a:t>Insecta</a:t>
            </a:r>
            <a:r>
              <a:rPr lang="en-US" baseline="0" dirty="0" smtClean="0"/>
              <a:t>, which establishes them as an actual insect with their six legs. </a:t>
            </a:r>
          </a:p>
          <a:p>
            <a:r>
              <a:rPr lang="en-US" baseline="0" dirty="0" smtClean="0"/>
              <a:t>Insects are divided into many different orders, or sub-classes. Our honey bees are in order Hymenoptera, which includes all other bees, wasps, and ants. They are grouped this way based on their physical and genetic similarities. </a:t>
            </a:r>
          </a:p>
          <a:p>
            <a:r>
              <a:rPr lang="en-US" baseline="0" dirty="0" smtClean="0"/>
              <a:t>They belong to the family </a:t>
            </a:r>
            <a:r>
              <a:rPr lang="en-US" baseline="0" dirty="0" err="1" smtClean="0"/>
              <a:t>Apidae</a:t>
            </a:r>
            <a:r>
              <a:rPr lang="en-US" baseline="0" dirty="0" smtClean="0"/>
              <a:t>. That includes over 5,000 species of bees, such as bumblebees and carpenter bees.</a:t>
            </a:r>
          </a:p>
          <a:p>
            <a:r>
              <a:rPr lang="en-US" baseline="0" dirty="0" smtClean="0"/>
              <a:t>Finally, they are in the genus </a:t>
            </a:r>
            <a:r>
              <a:rPr lang="en-US" i="1" baseline="0" dirty="0" err="1" smtClean="0"/>
              <a:t>Apis</a:t>
            </a:r>
            <a:r>
              <a:rPr lang="en-US" baseline="0" dirty="0" smtClean="0"/>
              <a:t>, which identifies them as honey bees. There are a few different types of honey bees that all fall under </a:t>
            </a:r>
            <a:r>
              <a:rPr lang="en-US" i="1" baseline="0" dirty="0" err="1" smtClean="0"/>
              <a:t>Apis</a:t>
            </a:r>
            <a:r>
              <a:rPr lang="en-US" baseline="0" dirty="0" smtClean="0"/>
              <a:t>, but we will be talking about the species </a:t>
            </a:r>
            <a:r>
              <a:rPr lang="en-US" i="1" baseline="0" dirty="0" err="1" smtClean="0"/>
              <a:t>mellifera</a:t>
            </a:r>
            <a:r>
              <a:rPr lang="en-US" baseline="0" dirty="0" smtClean="0"/>
              <a:t>, which is our familiar European or western honey bee.</a:t>
            </a:r>
          </a:p>
          <a:p>
            <a:endParaRPr lang="en-US" baseline="0" dirty="0" smtClean="0"/>
          </a:p>
          <a:p>
            <a:r>
              <a:rPr lang="en-US" baseline="0" dirty="0" smtClean="0"/>
              <a:t>Are there any questions about the classification of the honey bee? Don’t worry, there’s no test on this! I like for people to have a general feel for what other type of creatures the honey bee is related to.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3</a:t>
            </a:fld>
            <a:endParaRPr lang="en-US"/>
          </a:p>
        </p:txBody>
      </p:sp>
    </p:spTree>
    <p:extLst>
      <p:ext uri="{BB962C8B-B14F-4D97-AF65-F5344CB8AC3E}">
        <p14:creationId xmlns:p14="http://schemas.microsoft.com/office/powerpoint/2010/main" val="119632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orient ourselves</a:t>
            </a:r>
            <a:r>
              <a:rPr lang="en-US" baseline="0" dirty="0" smtClean="0"/>
              <a:t> to this map to start. *pointing* This is the top part of Africa, up here we have Europe. This is Spain, the UK, Germany, and so on.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Looking</a:t>
            </a:r>
            <a:r>
              <a:rPr lang="en-US" baseline="0" dirty="0" smtClean="0"/>
              <a:t> a bit closer at the origin of our honey bee…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actually originated in Africa and spread up into Europe. There are mountains, forests, all kinds of different environments where the bees found their niche and adapted to those environments. As Europeans expanded westwards, honey bees were brought to North America in the 1600s. </a:t>
            </a:r>
            <a:endParaRPr lang="en-US" dirty="0" smtClean="0"/>
          </a:p>
        </p:txBody>
      </p:sp>
      <p:sp>
        <p:nvSpPr>
          <p:cNvPr id="4" name="Slide Number Placeholder 3"/>
          <p:cNvSpPr>
            <a:spLocks noGrp="1"/>
          </p:cNvSpPr>
          <p:nvPr>
            <p:ph type="sldNum" sz="quarter" idx="10"/>
          </p:nvPr>
        </p:nvSpPr>
        <p:spPr/>
        <p:txBody>
          <a:bodyPr/>
          <a:lstStyle/>
          <a:p>
            <a:fld id="{3AB76E3D-437D-436C-A2AC-AEB10A9EA4CD}" type="slidenum">
              <a:rPr lang="en-US" smtClean="0"/>
              <a:t>4</a:t>
            </a:fld>
            <a:endParaRPr lang="en-US"/>
          </a:p>
        </p:txBody>
      </p:sp>
    </p:spTree>
    <p:extLst>
      <p:ext uri="{BB962C8B-B14F-4D97-AF65-F5344CB8AC3E}">
        <p14:creationId xmlns:p14="http://schemas.microsoft.com/office/powerpoint/2010/main" val="352709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first honey bee race is the Italian,</a:t>
            </a:r>
            <a:r>
              <a:rPr lang="en-US" baseline="0" dirty="0" smtClean="0"/>
              <a:t> </a:t>
            </a:r>
            <a:r>
              <a:rPr lang="en-US" i="1" baseline="0" dirty="0" err="1" smtClean="0"/>
              <a:t>Apis</a:t>
            </a:r>
            <a:r>
              <a:rPr lang="en-US" i="1" baseline="0" dirty="0" smtClean="0"/>
              <a:t> </a:t>
            </a:r>
            <a:r>
              <a:rPr lang="en-US" i="1" baseline="0" dirty="0" err="1" smtClean="0"/>
              <a:t>mellifera</a:t>
            </a:r>
            <a:r>
              <a:rPr lang="en-US" i="1" baseline="0" dirty="0" smtClean="0"/>
              <a:t> </a:t>
            </a:r>
            <a:r>
              <a:rPr lang="en-US" i="1" baseline="0" dirty="0" err="1" smtClean="0"/>
              <a:t>ligustica</a:t>
            </a:r>
            <a:r>
              <a:rPr lang="en-US" baseline="0" dirty="0" smtClean="0"/>
              <a:t>.</a:t>
            </a:r>
            <a:r>
              <a:rPr lang="en-US" dirty="0" smtClean="0"/>
              <a:t> </a:t>
            </a:r>
            <a:r>
              <a:rPr lang="en-US" baseline="0" dirty="0" smtClean="0"/>
              <a:t>As the name indicates, they originated in Italy. </a:t>
            </a:r>
          </a:p>
          <a:p>
            <a:r>
              <a:rPr lang="en-US" dirty="0" smtClean="0"/>
              <a:t>(For those of you that ordered bees, these</a:t>
            </a:r>
            <a:r>
              <a:rPr lang="en-US" baseline="0" dirty="0" smtClean="0"/>
              <a:t> are the bees you will be receiving in May.) </a:t>
            </a:r>
          </a:p>
          <a:p>
            <a:endParaRPr lang="en-US" baseline="0" dirty="0" smtClean="0"/>
          </a:p>
          <a:p>
            <a:r>
              <a:rPr lang="en-US" baseline="0" dirty="0" smtClean="0"/>
              <a:t>Italian queens are a bit easier to find because they have these bright gold abdomens that really stand out among the other bees. The workers are also golden with black bands. Italians are pretty docile and easy to work with, which makes them less intimidating for beginners. They have good honey production, they are not extreme </a:t>
            </a:r>
            <a:r>
              <a:rPr lang="en-US" baseline="0" dirty="0" err="1" smtClean="0"/>
              <a:t>swarmers</a:t>
            </a:r>
            <a:r>
              <a:rPr lang="en-US" baseline="0" dirty="0" smtClean="0"/>
              <a:t>, and they usually do pretty well in warmer climates like Georgia. </a:t>
            </a:r>
          </a:p>
          <a:p>
            <a:endParaRPr lang="en-US" baseline="0" dirty="0" smtClean="0"/>
          </a:p>
          <a:p>
            <a:r>
              <a:rPr lang="en-US" baseline="0" dirty="0" smtClean="0"/>
              <a:t>Italians are very common. They are easy to find and purchase as packages and </a:t>
            </a:r>
            <a:r>
              <a:rPr lang="en-US" baseline="0" dirty="0" err="1" smtClean="0"/>
              <a:t>nucs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5</a:t>
            </a:fld>
            <a:endParaRPr lang="en-US"/>
          </a:p>
        </p:txBody>
      </p:sp>
    </p:spTree>
    <p:extLst>
      <p:ext uri="{BB962C8B-B14F-4D97-AF65-F5344CB8AC3E}">
        <p14:creationId xmlns:p14="http://schemas.microsoft.com/office/powerpoint/2010/main" val="23237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Carniolans</a:t>
            </a:r>
            <a:r>
              <a:rPr lang="en-US" dirty="0" smtClean="0"/>
              <a:t>,</a:t>
            </a:r>
            <a:r>
              <a:rPr lang="en-US" baseline="0" dirty="0" smtClean="0"/>
              <a:t> </a:t>
            </a:r>
            <a:r>
              <a:rPr lang="en-US" i="1" baseline="0" dirty="0" err="1" smtClean="0"/>
              <a:t>Apis</a:t>
            </a:r>
            <a:r>
              <a:rPr lang="en-US" i="1" baseline="0" dirty="0" smtClean="0"/>
              <a:t> </a:t>
            </a:r>
            <a:r>
              <a:rPr lang="en-US" i="1" baseline="0" dirty="0" err="1" smtClean="0"/>
              <a:t>mellifera</a:t>
            </a:r>
            <a:r>
              <a:rPr lang="en-US" i="1" baseline="0" dirty="0" smtClean="0"/>
              <a:t> </a:t>
            </a:r>
            <a:r>
              <a:rPr lang="en-US" i="1" baseline="0" dirty="0" err="1" smtClean="0"/>
              <a:t>carnica</a:t>
            </a:r>
            <a:r>
              <a:rPr lang="en-US" baseline="0" dirty="0" smtClean="0"/>
              <a:t>, are another really common race you will find. They started out further east in Europe in Austria, Yugoslavia, and Slovenia. A lot of times you will hear them referred to as “</a:t>
            </a:r>
            <a:r>
              <a:rPr lang="en-US" baseline="0" dirty="0" err="1" smtClean="0"/>
              <a:t>Carns</a:t>
            </a:r>
            <a:r>
              <a:rPr lang="en-US" baseline="0" dirty="0" smtClean="0"/>
              <a:t>” or “Carnies.”</a:t>
            </a:r>
          </a:p>
          <a:p>
            <a:endParaRPr lang="en-US" baseline="0" dirty="0" smtClean="0"/>
          </a:p>
          <a:p>
            <a:r>
              <a:rPr lang="en-US" baseline="0" dirty="0" smtClean="0"/>
              <a:t>They a dark gold to brownish black color, so not as bright as the Italians. They are still docile like the Italians and have good honey production, but they build up a bit more slowly. They sometimes tend to swarm more readily as well. They are built more for northern climates, but can still be successful down here in Georgia. (When I still lived in Wisconsin, I had some </a:t>
            </a:r>
            <a:r>
              <a:rPr lang="en-US" baseline="0" dirty="0" err="1" smtClean="0"/>
              <a:t>Carniolans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6</a:t>
            </a:fld>
            <a:endParaRPr lang="en-US"/>
          </a:p>
        </p:txBody>
      </p:sp>
    </p:spTree>
    <p:extLst>
      <p:ext uri="{BB962C8B-B14F-4D97-AF65-F5344CB8AC3E}">
        <p14:creationId xmlns:p14="http://schemas.microsoft.com/office/powerpoint/2010/main" val="167279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have Caucasian</a:t>
            </a:r>
            <a:r>
              <a:rPr lang="en-US" baseline="0" dirty="0" smtClean="0"/>
              <a:t> honey bees, </a:t>
            </a:r>
            <a:r>
              <a:rPr lang="en-US" i="1" baseline="0" dirty="0" err="1" smtClean="0"/>
              <a:t>Apis</a:t>
            </a:r>
            <a:r>
              <a:rPr lang="en-US" i="1" baseline="0" dirty="0" smtClean="0"/>
              <a:t> </a:t>
            </a:r>
            <a:r>
              <a:rPr lang="en-US" i="1" baseline="0" dirty="0" err="1" smtClean="0"/>
              <a:t>mellifera</a:t>
            </a:r>
            <a:r>
              <a:rPr lang="en-US" i="1" baseline="0" dirty="0" smtClean="0"/>
              <a:t> </a:t>
            </a:r>
            <a:r>
              <a:rPr lang="en-US" i="1" baseline="0" dirty="0" err="1" smtClean="0"/>
              <a:t>caucasica</a:t>
            </a:r>
            <a:r>
              <a:rPr lang="en-US" baseline="0" dirty="0" smtClean="0"/>
              <a:t>. They originate in the region between the Black Sea and the Caspian Sea, which is now Russia, Ukraine, and Kazakhstan. They look like lead, their abdomens are nearly all black. </a:t>
            </a:r>
          </a:p>
          <a:p>
            <a:endParaRPr lang="en-US" baseline="0" dirty="0" smtClean="0"/>
          </a:p>
          <a:p>
            <a:r>
              <a:rPr lang="en-US" baseline="0" dirty="0" smtClean="0"/>
              <a:t>Caucasians are not as common in the United States. As with the others, they are very gentle and decent to work. Their honey production is not as good at Italians or </a:t>
            </a:r>
            <a:r>
              <a:rPr lang="en-US" baseline="0" dirty="0" err="1" smtClean="0"/>
              <a:t>Carns</a:t>
            </a:r>
            <a:r>
              <a:rPr lang="en-US" baseline="0" dirty="0" smtClean="0"/>
              <a:t>, but they will generally be solid enough to have good honey stores for winter. They will actually leave the hive and forage in cooler temperatures than Italians. They are a bit more susceptible to diseases and can be a little cranky. Caucasians are also </a:t>
            </a:r>
            <a:r>
              <a:rPr lang="en-US" baseline="0" dirty="0" err="1" smtClean="0"/>
              <a:t>propolis</a:t>
            </a:r>
            <a:r>
              <a:rPr lang="en-US" baseline="0" dirty="0" smtClean="0"/>
              <a:t>-crazy! They will gum up everything in the hive with excessive </a:t>
            </a:r>
            <a:r>
              <a:rPr lang="en-US" baseline="0" dirty="0" err="1" smtClean="0"/>
              <a:t>propolis</a:t>
            </a:r>
            <a:r>
              <a:rPr lang="en-US" baseline="0" dirty="0" smtClean="0"/>
              <a:t>, which can be a pain. </a:t>
            </a:r>
          </a:p>
          <a:p>
            <a:endParaRPr lang="en-US" baseline="0" dirty="0" smtClean="0"/>
          </a:p>
          <a:p>
            <a:r>
              <a:rPr lang="en-US" baseline="0" dirty="0" smtClean="0"/>
              <a:t>Again, they are not super common, so I do not anticipate that you will be working with Caucasians in your immediate beekeeping future.</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7</a:t>
            </a:fld>
            <a:endParaRPr lang="en-US"/>
          </a:p>
        </p:txBody>
      </p:sp>
    </p:spTree>
    <p:extLst>
      <p:ext uri="{BB962C8B-B14F-4D97-AF65-F5344CB8AC3E}">
        <p14:creationId xmlns:p14="http://schemas.microsoft.com/office/powerpoint/2010/main" val="1928123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really dark-looking bee in the</a:t>
            </a:r>
            <a:r>
              <a:rPr lang="en-US" baseline="0" dirty="0" smtClean="0"/>
              <a:t> German Black, </a:t>
            </a:r>
            <a:r>
              <a:rPr lang="en-US" i="1" baseline="0" dirty="0" err="1" smtClean="0"/>
              <a:t>Apis</a:t>
            </a:r>
            <a:r>
              <a:rPr lang="en-US" i="1" baseline="0" dirty="0" smtClean="0"/>
              <a:t> </a:t>
            </a:r>
            <a:r>
              <a:rPr lang="en-US" i="1" baseline="0" dirty="0" err="1" smtClean="0"/>
              <a:t>mellifera</a:t>
            </a:r>
            <a:r>
              <a:rPr lang="en-US" i="1" baseline="0" dirty="0" smtClean="0"/>
              <a:t> </a:t>
            </a:r>
            <a:r>
              <a:rPr lang="en-US" i="1" baseline="0" dirty="0" err="1" smtClean="0"/>
              <a:t>mellifera</a:t>
            </a:r>
            <a:r>
              <a:rPr lang="en-US" baseline="0" dirty="0" smtClean="0"/>
              <a:t>. You may hear it called the German Dark or the English Black. Some people called them plain old “black bees.” These are northern European honey bees, historically found in Germany and what is now the United Kingdom. German Blacks were the first bees that were brought over to America. </a:t>
            </a:r>
          </a:p>
          <a:p>
            <a:endParaRPr lang="en-US" baseline="0" dirty="0" smtClean="0"/>
          </a:p>
          <a:p>
            <a:r>
              <a:rPr lang="en-US" baseline="0" dirty="0" smtClean="0"/>
              <a:t>They do tend to be very excitable and were susceptible to European Foulbrood (which we will talk about more in our diseases class), so they fell out of favor in the United States. The Italians became much more popular and better to work with than the Germans. Because of this, they are also not very common anymore.</a:t>
            </a:r>
            <a:endParaRPr lang="en-US" dirty="0"/>
          </a:p>
        </p:txBody>
      </p:sp>
      <p:sp>
        <p:nvSpPr>
          <p:cNvPr id="4" name="Slide Number Placeholder 3"/>
          <p:cNvSpPr>
            <a:spLocks noGrp="1"/>
          </p:cNvSpPr>
          <p:nvPr>
            <p:ph type="sldNum" sz="quarter" idx="10"/>
          </p:nvPr>
        </p:nvSpPr>
        <p:spPr/>
        <p:txBody>
          <a:bodyPr/>
          <a:lstStyle/>
          <a:p>
            <a:fld id="{3AB76E3D-437D-436C-A2AC-AEB10A9EA4CD}" type="slidenum">
              <a:rPr lang="en-US" smtClean="0"/>
              <a:t>8</a:t>
            </a:fld>
            <a:endParaRPr lang="en-US"/>
          </a:p>
        </p:txBody>
      </p:sp>
    </p:spTree>
    <p:extLst>
      <p:ext uri="{BB962C8B-B14F-4D97-AF65-F5344CB8AC3E}">
        <p14:creationId xmlns:p14="http://schemas.microsoft.com/office/powerpoint/2010/main" val="52576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Finally, we have arrived at the Africanized honey bee, </a:t>
            </a:r>
            <a:r>
              <a:rPr lang="en-US" sz="1100" i="1" dirty="0" err="1" smtClean="0"/>
              <a:t>Apis</a:t>
            </a:r>
            <a:r>
              <a:rPr lang="en-US" sz="1100" i="1" baseline="0" dirty="0" smtClean="0"/>
              <a:t> </a:t>
            </a:r>
            <a:r>
              <a:rPr lang="en-US" sz="1100" i="1" baseline="0" dirty="0" err="1" smtClean="0"/>
              <a:t>mellifera</a:t>
            </a:r>
            <a:r>
              <a:rPr lang="en-US" sz="1100" i="1" baseline="0" dirty="0" smtClean="0"/>
              <a:t> </a:t>
            </a:r>
            <a:r>
              <a:rPr lang="en-US" sz="1100" i="1" baseline="0" dirty="0" err="1" smtClean="0"/>
              <a:t>scutellata</a:t>
            </a:r>
            <a:r>
              <a:rPr lang="en-US" sz="1100" baseline="0" dirty="0" smtClean="0"/>
              <a:t>. When people are talking about “killer bees,” they are actually talking about Africanized bees. I always encourage people to call them Africanized bees rather than “killer bees,” because “killer” obviously has negative connotations. People tend to associate them with all honey bees, and we want honey bees to be seen in a positive light. </a:t>
            </a:r>
          </a:p>
          <a:p>
            <a:endParaRPr lang="en-US" sz="1100" baseline="0" dirty="0" smtClean="0"/>
          </a:p>
          <a:p>
            <a:r>
              <a:rPr lang="en-US" sz="1100" baseline="0" dirty="0" smtClean="0"/>
              <a:t>Africanized honey bees were originally from sub-Saharan African and introduced to Brazil in the 1950s. A scientist was looking for really productive honey bee lines and this is what he returned home with. Africanized honey bees can breed with our “regular” honey bees. Because of this, they have been able to spread all the way up through central America and into the southern United States. There are African/European hybrids in the southern U.S., but their northern spread is limited. They are not very cold hardy at all. </a:t>
            </a:r>
          </a:p>
          <a:p>
            <a:endParaRPr lang="en-US" sz="1100" baseline="0" dirty="0" smtClean="0"/>
          </a:p>
          <a:p>
            <a:r>
              <a:rPr lang="en-US" sz="1100" baseline="0" dirty="0" smtClean="0"/>
              <a:t>Africanized honey bee venom is not any more potent than European honey bee venom. The difference is how large of an attack they will mount against an intruder, and how committed they are to defending their hive. They send out far more bees to protect the hive, which can result in far more stings. This is what can make Africanized bees potentially dangerous or deadly. Although, you would need to be stung thousands of times to be killed, unless you were allergic. It is more often smaller animals that succumb to the stings. </a:t>
            </a:r>
          </a:p>
          <a:p>
            <a:endParaRPr lang="en-US" sz="1100" baseline="0" dirty="0" smtClean="0"/>
          </a:p>
          <a:p>
            <a:r>
              <a:rPr lang="en-US" sz="1100" baseline="0" dirty="0" smtClean="0"/>
              <a:t>Are there any questions on Africanized bees or any other of the bee races? </a:t>
            </a:r>
          </a:p>
          <a:p>
            <a:r>
              <a:rPr lang="en-US" sz="1100" baseline="0" dirty="0" smtClean="0"/>
              <a:t>If not, we will move on to bee anatomy. </a:t>
            </a:r>
            <a:endParaRPr lang="en-US" sz="1100" dirty="0"/>
          </a:p>
        </p:txBody>
      </p:sp>
      <p:sp>
        <p:nvSpPr>
          <p:cNvPr id="4" name="Slide Number Placeholder 3"/>
          <p:cNvSpPr>
            <a:spLocks noGrp="1"/>
          </p:cNvSpPr>
          <p:nvPr>
            <p:ph type="sldNum" sz="quarter" idx="10"/>
          </p:nvPr>
        </p:nvSpPr>
        <p:spPr/>
        <p:txBody>
          <a:bodyPr/>
          <a:lstStyle/>
          <a:p>
            <a:fld id="{3AB76E3D-437D-436C-A2AC-AEB10A9EA4CD}" type="slidenum">
              <a:rPr lang="en-US" smtClean="0"/>
              <a:t>9</a:t>
            </a:fld>
            <a:endParaRPr lang="en-US"/>
          </a:p>
        </p:txBody>
      </p:sp>
    </p:spTree>
    <p:extLst>
      <p:ext uri="{BB962C8B-B14F-4D97-AF65-F5344CB8AC3E}">
        <p14:creationId xmlns:p14="http://schemas.microsoft.com/office/powerpoint/2010/main" val="164822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l">
              <a:defRPr sz="6000" b="1" u="none" baseline="0">
                <a:solidFill>
                  <a:schemeClr val="bg1"/>
                </a:solidFill>
              </a:defRPr>
            </a:lvl1pPr>
          </a:lstStyle>
          <a:p>
            <a:r>
              <a:rPr lang="en-US" dirty="0" smtClean="0"/>
              <a:t>Presentation title slide</a:t>
            </a:r>
            <a:endParaRPr lang="en-US" dirty="0"/>
          </a:p>
        </p:txBody>
      </p:sp>
      <p:sp>
        <p:nvSpPr>
          <p:cNvPr id="3" name="Subtitle 2"/>
          <p:cNvSpPr>
            <a:spLocks noGrp="1"/>
          </p:cNvSpPr>
          <p:nvPr>
            <p:ph type="subTitle" idx="1" hasCustomPrompt="1"/>
          </p:nvPr>
        </p:nvSpPr>
        <p:spPr>
          <a:xfrm>
            <a:off x="685800" y="3602038"/>
            <a:ext cx="7772400" cy="1655762"/>
          </a:xfrm>
        </p:spPr>
        <p:txBody>
          <a:bodyPr>
            <a:normAutofit/>
          </a:bodyPr>
          <a:lstStyle>
            <a:lvl1pPr marL="0" indent="0" algn="l">
              <a:buNone/>
              <a:defRPr sz="2800" b="0" i="0" u="none" baseline="0">
                <a:solidFill>
                  <a:schemeClr val="bg1">
                    <a:lumMod val="85000"/>
                  </a:schemeClr>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presentation subtitle</a:t>
            </a:r>
            <a:endParaRPr lang="en-US" dirty="0"/>
          </a:p>
        </p:txBody>
      </p:sp>
      <p:sp>
        <p:nvSpPr>
          <p:cNvPr id="5" name="Footer Placeholder 4"/>
          <p:cNvSpPr>
            <a:spLocks noGrp="1"/>
          </p:cNvSpPr>
          <p:nvPr>
            <p:ph type="ftr" sz="quarter" idx="11"/>
          </p:nvPr>
        </p:nvSpPr>
        <p:spPr>
          <a:xfrm>
            <a:off x="5801026" y="6250473"/>
            <a:ext cx="3086100" cy="365125"/>
          </a:xfrm>
        </p:spPr>
        <p:txBody>
          <a:bodyPr/>
          <a:lstStyle>
            <a:lvl1pPr algn="r">
              <a:defRPr sz="1400">
                <a:solidFill>
                  <a:schemeClr val="bg1"/>
                </a:solidFill>
              </a:defRPr>
            </a:lvl1pPr>
          </a:lstStyle>
          <a:p>
            <a:r>
              <a:rPr lang="en-US" smtClean="0"/>
              <a:t>Author name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 – One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58265"/>
            <a:ext cx="7886700" cy="1132423"/>
          </a:xfrm>
          <a:prstGeom prst="rect">
            <a:avLst/>
          </a:prstGeom>
        </p:spPr>
        <p:txBody>
          <a:bodyPr>
            <a:normAutofit/>
          </a:bodyPr>
          <a:lstStyle>
            <a:lvl1pPr>
              <a:defRPr sz="4000" b="1" i="0">
                <a:latin typeface="Arial" charset="0"/>
                <a:ea typeface="Arial" charset="0"/>
                <a:cs typeface="Arial" charset="0"/>
              </a:defRPr>
            </a:lvl1pPr>
          </a:lstStyle>
          <a:p>
            <a:r>
              <a:rPr lang="en-US" dirty="0" smtClean="0"/>
              <a:t>Content slide: Background Option 2</a:t>
            </a:r>
            <a:endParaRPr lang="en-US" dirty="0"/>
          </a:p>
        </p:txBody>
      </p:sp>
      <p:sp>
        <p:nvSpPr>
          <p:cNvPr id="3" name="Content Placeholder 2"/>
          <p:cNvSpPr>
            <a:spLocks noGrp="1"/>
          </p:cNvSpPr>
          <p:nvPr>
            <p:ph idx="1" hasCustomPrompt="1"/>
          </p:nvPr>
        </p:nvSpPr>
        <p:spPr>
          <a:xfrm>
            <a:off x="628650" y="1825625"/>
            <a:ext cx="7886700" cy="4351338"/>
          </a:xfrm>
          <a:prstGeom prst="rect">
            <a:avLst/>
          </a:prstGeom>
        </p:spPr>
        <p:txBody>
          <a:bodyPr>
            <a:normAutofit/>
          </a:bodyPr>
          <a:lstStyle>
            <a:lvl1pPr>
              <a:defRPr sz="2400" b="0" i="0">
                <a:solidFill>
                  <a:schemeClr val="tx1"/>
                </a:solidFill>
                <a:latin typeface="Arial" charset="0"/>
                <a:ea typeface="Arial" charset="0"/>
                <a:cs typeface="Arial" charset="0"/>
              </a:defRPr>
            </a:lvl1pPr>
            <a:lvl2pPr>
              <a:defRPr sz="2400" b="0" i="0">
                <a:solidFill>
                  <a:schemeClr val="tx1"/>
                </a:solidFill>
                <a:latin typeface="Georgia" charset="0"/>
                <a:ea typeface="Georgia" charset="0"/>
                <a:cs typeface="Georgia" charset="0"/>
              </a:defRPr>
            </a:lvl2pPr>
            <a:lvl3pPr>
              <a:defRPr sz="2400" b="0" i="0">
                <a:solidFill>
                  <a:schemeClr val="tx1"/>
                </a:solidFill>
                <a:latin typeface="Georgia" charset="0"/>
                <a:ea typeface="Georgia" charset="0"/>
                <a:cs typeface="Georgia" charset="0"/>
              </a:defRPr>
            </a:lvl3pPr>
            <a:lvl4pPr>
              <a:defRPr sz="2400" b="0" i="0">
                <a:solidFill>
                  <a:schemeClr val="tx1"/>
                </a:solidFill>
                <a:latin typeface="Georgia" charset="0"/>
                <a:ea typeface="Georgia" charset="0"/>
                <a:cs typeface="Georgia" charset="0"/>
              </a:defRPr>
            </a:lvl4pPr>
            <a:lvl5pPr>
              <a:defRPr sz="2400" b="0" i="0">
                <a:solidFill>
                  <a:schemeClr val="tx1"/>
                </a:solidFill>
                <a:latin typeface="Georgia" charset="0"/>
                <a:ea typeface="Georgia" charset="0"/>
                <a:cs typeface="Georgia" charset="0"/>
              </a:defRPr>
            </a:lvl5pPr>
          </a:lstStyle>
          <a:p>
            <a:pPr lvl="0"/>
            <a:r>
              <a:rPr lang="en-US" dirty="0" smtClean="0"/>
              <a:t>Click to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Tree>
    <p:extLst>
      <p:ext uri="{BB962C8B-B14F-4D97-AF65-F5344CB8AC3E}">
        <p14:creationId xmlns:p14="http://schemas.microsoft.com/office/powerpoint/2010/main" val="151536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B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5"/>
            <a:ext cx="7886700" cy="1325563"/>
          </a:xfrm>
          <a:prstGeom prst="rect">
            <a:avLst/>
          </a:prstGeom>
        </p:spPr>
        <p:txBody>
          <a:bodyPr/>
          <a:lstStyle>
            <a:lvl1pPr>
              <a:defRPr b="1" i="0">
                <a:latin typeface="Arial" charset="0"/>
                <a:ea typeface="Arial" charset="0"/>
                <a:cs typeface="Arial" charset="0"/>
              </a:defRPr>
            </a:lvl1pPr>
          </a:lstStyle>
          <a:p>
            <a:r>
              <a:rPr lang="en-US" dirty="0" smtClean="0"/>
              <a:t>Content slide: Background Option 2</a:t>
            </a:r>
            <a:endParaRPr lang="en-US" dirty="0"/>
          </a:p>
        </p:txBody>
      </p:sp>
      <p:sp>
        <p:nvSpPr>
          <p:cNvPr id="3" name="Content Placeholder 2"/>
          <p:cNvSpPr>
            <a:spLocks noGrp="1"/>
          </p:cNvSpPr>
          <p:nvPr>
            <p:ph sz="half" idx="1" hasCustomPrompt="1"/>
          </p:nvPr>
        </p:nvSpPr>
        <p:spPr>
          <a:xfrm>
            <a:off x="628650" y="1825625"/>
            <a:ext cx="3867150" cy="4351338"/>
          </a:xfrm>
          <a:prstGeom prst="rect">
            <a:avLst/>
          </a:prstGeom>
        </p:spPr>
        <p:txBody>
          <a:bodyPr>
            <a:normAutofit/>
          </a:bodyPr>
          <a:lstStyle>
            <a:lvl1pPr marL="0" indent="0">
              <a:buFont typeface="Arial" charset="0"/>
              <a:buNone/>
              <a:defRPr sz="3200" b="0" i="0">
                <a:solidFill>
                  <a:srgbClr val="CD1E3E"/>
                </a:solidFill>
                <a:latin typeface="Georgia" charset="0"/>
                <a:ea typeface="Georgia" charset="0"/>
                <a:cs typeface="Georgia" charset="0"/>
              </a:defRPr>
            </a:lvl1pPr>
            <a:lvl2pPr marL="685800" indent="-228600">
              <a:buFont typeface="Arial" charset="0"/>
              <a:buChar char="•"/>
              <a:defRPr sz="2000" b="0" i="0">
                <a:latin typeface="Georgia" charset="0"/>
                <a:ea typeface="Georgia" charset="0"/>
                <a:cs typeface="Georgia" charset="0"/>
              </a:defRPr>
            </a:lvl2pPr>
            <a:lvl3pPr marL="1143000" indent="-228600">
              <a:buFont typeface="Arial" charset="0"/>
              <a:buChar char="•"/>
              <a:defRPr sz="2000" b="0" i="0">
                <a:latin typeface="Georgia" charset="0"/>
                <a:ea typeface="Georgia" charset="0"/>
                <a:cs typeface="Georgia" charset="0"/>
              </a:defRPr>
            </a:lvl3pPr>
            <a:lvl4pPr marL="1600200" indent="-228600">
              <a:buFont typeface="Arial" charset="0"/>
              <a:buChar char="•"/>
              <a:defRPr sz="2000" b="0" i="0">
                <a:latin typeface="Georgia" charset="0"/>
                <a:ea typeface="Georgia" charset="0"/>
                <a:cs typeface="Georgia" charset="0"/>
              </a:defRPr>
            </a:lvl4pPr>
            <a:lvl5pPr marL="2057400" indent="-228600">
              <a:buFont typeface="Arial" charset="0"/>
              <a:buChar char="•"/>
              <a:defRPr sz="2000" b="0" i="0">
                <a:latin typeface="Georgia" charset="0"/>
                <a:ea typeface="Georgia" charset="0"/>
                <a:cs typeface="Georgia" charset="0"/>
              </a:defRPr>
            </a:lvl5pPr>
          </a:lstStyle>
          <a:p>
            <a:pPr lvl="0"/>
            <a:r>
              <a:rPr lang="en-US" dirty="0" smtClean="0"/>
              <a:t>Additional text or image goes here.</a:t>
            </a:r>
            <a:endParaRPr lang="en-US" dirty="0"/>
          </a:p>
        </p:txBody>
      </p:sp>
      <p:sp>
        <p:nvSpPr>
          <p:cNvPr id="4" name="Content Placeholder 3"/>
          <p:cNvSpPr>
            <a:spLocks noGrp="1"/>
          </p:cNvSpPr>
          <p:nvPr>
            <p:ph sz="half" idx="2" hasCustomPrompt="1"/>
          </p:nvPr>
        </p:nvSpPr>
        <p:spPr>
          <a:xfrm>
            <a:off x="4648200" y="1825625"/>
            <a:ext cx="3867150" cy="4351338"/>
          </a:xfrm>
          <a:prstGeom prst="rect">
            <a:avLst/>
          </a:prstGeom>
        </p:spPr>
        <p:txBody>
          <a:bodyPr>
            <a:normAutofit/>
          </a:bodyPr>
          <a:lstStyle>
            <a:lvl1pPr>
              <a:defRPr sz="2400">
                <a:latin typeface="Arial" charset="0"/>
                <a:ea typeface="Arial" charset="0"/>
                <a:cs typeface="Arial" charset="0"/>
              </a:defRPr>
            </a:lvl1pPr>
            <a:lvl2pPr>
              <a:defRPr>
                <a:latin typeface="Georgia" charset="0"/>
                <a:ea typeface="Georgia" charset="0"/>
                <a:cs typeface="Georgia" charset="0"/>
              </a:defRPr>
            </a:lvl2pPr>
            <a:lvl3pPr>
              <a:defRPr>
                <a:latin typeface="Georgia" charset="0"/>
                <a:ea typeface="Georgia" charset="0"/>
                <a:cs typeface="Georgia" charset="0"/>
              </a:defRPr>
            </a:lvl3pPr>
            <a:lvl4pPr>
              <a:defRPr>
                <a:latin typeface="Georgia" charset="0"/>
                <a:ea typeface="Georgia" charset="0"/>
                <a:cs typeface="Georgia" charset="0"/>
              </a:defRPr>
            </a:lvl4pPr>
            <a:lvl5pPr>
              <a:defRPr>
                <a:latin typeface="Georgia" charset="0"/>
                <a:ea typeface="Georgia" charset="0"/>
                <a:cs typeface="Georgia" charset="0"/>
              </a:defRPr>
            </a:lvl5pPr>
          </a:lstStyle>
          <a:p>
            <a:pPr lvl="0"/>
            <a:r>
              <a:rPr lang="en-US" dirty="0" smtClean="0"/>
              <a:t>Click to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Tree>
    <p:extLst>
      <p:ext uri="{BB962C8B-B14F-4D97-AF65-F5344CB8AC3E}">
        <p14:creationId xmlns:p14="http://schemas.microsoft.com/office/powerpoint/2010/main" val="12190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B – Two column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a:prstGeom prst="rect">
            <a:avLst/>
          </a:prstGeom>
        </p:spPr>
        <p:txBody>
          <a:bodyPr anchor="b"/>
          <a:lstStyle>
            <a:lvl1pPr>
              <a:defRPr sz="3200" b="1" i="0" baseline="0">
                <a:latin typeface="Arial" charset="0"/>
                <a:ea typeface="Arial" charset="0"/>
                <a:cs typeface="Arial" charset="0"/>
              </a:defRPr>
            </a:lvl1pPr>
          </a:lstStyle>
          <a:p>
            <a:r>
              <a:rPr lang="en-US" dirty="0" smtClean="0"/>
              <a:t>Content slide: Background Option 2</a:t>
            </a:r>
            <a:endParaRPr lang="en-US" dirty="0"/>
          </a:p>
        </p:txBody>
      </p:sp>
      <p:sp>
        <p:nvSpPr>
          <p:cNvPr id="3" name="Content Placeholder 2"/>
          <p:cNvSpPr>
            <a:spLocks noGrp="1"/>
          </p:cNvSpPr>
          <p:nvPr>
            <p:ph idx="1" hasCustomPrompt="1"/>
          </p:nvPr>
        </p:nvSpPr>
        <p:spPr>
          <a:xfrm>
            <a:off x="3887788" y="987425"/>
            <a:ext cx="4629150" cy="4873625"/>
          </a:xfrm>
          <a:prstGeom prst="rect">
            <a:avLst/>
          </a:prstGeom>
        </p:spPr>
        <p:txBody>
          <a:bodyPr>
            <a:normAutofit/>
          </a:bodyPr>
          <a:lstStyle>
            <a:lvl1pPr>
              <a:defRPr sz="2400">
                <a:latin typeface="Arial" charset="0"/>
                <a:ea typeface="Arial" charset="0"/>
                <a:cs typeface="Arial" charset="0"/>
              </a:defRPr>
            </a:lvl1pPr>
            <a:lvl2pPr>
              <a:defRPr sz="2800">
                <a:latin typeface="Arial" charset="0"/>
                <a:ea typeface="Arial" charset="0"/>
                <a:cs typeface="Arial" charset="0"/>
              </a:defRPr>
            </a:lvl2pPr>
            <a:lvl3pPr>
              <a:defRPr sz="2400">
                <a:latin typeface="Arial" charset="0"/>
                <a:ea typeface="Arial" charset="0"/>
                <a:cs typeface="Arial" charset="0"/>
              </a:defRPr>
            </a:lvl3pPr>
            <a:lvl4pPr>
              <a:defRPr sz="2000">
                <a:latin typeface="Arial" charset="0"/>
                <a:ea typeface="Arial" charset="0"/>
                <a:cs typeface="Arial" charset="0"/>
              </a:defRPr>
            </a:lvl4pPr>
            <a:lvl5pP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dirty="0" smtClean="0"/>
              <a:t>Click to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
        <p:nvSpPr>
          <p:cNvPr id="4" name="Text Placeholder 3"/>
          <p:cNvSpPr>
            <a:spLocks noGrp="1"/>
          </p:cNvSpPr>
          <p:nvPr>
            <p:ph type="body" sz="half" idx="2" hasCustomPrompt="1"/>
          </p:nvPr>
        </p:nvSpPr>
        <p:spPr>
          <a:xfrm>
            <a:off x="630238" y="2171700"/>
            <a:ext cx="2949575" cy="3697288"/>
          </a:xfrm>
          <a:prstGeom prst="rect">
            <a:avLst/>
          </a:prstGeom>
        </p:spPr>
        <p:txBody>
          <a:bodyPr>
            <a:normAutofit/>
          </a:bodyPr>
          <a:lstStyle>
            <a:lvl1pPr marL="0" indent="0">
              <a:buNone/>
              <a:defRPr sz="2800" b="0" i="0" baseline="0">
                <a:solidFill>
                  <a:srgbClr val="CD1E3E"/>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Additional text space</a:t>
            </a:r>
          </a:p>
        </p:txBody>
      </p:sp>
    </p:spTree>
    <p:extLst>
      <p:ext uri="{BB962C8B-B14F-4D97-AF65-F5344CB8AC3E}">
        <p14:creationId xmlns:p14="http://schemas.microsoft.com/office/powerpoint/2010/main" val="1528141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 - Dominan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a:prstGeom prst="rect">
            <a:avLst/>
          </a:prstGeom>
        </p:spPr>
        <p:txBody>
          <a:bodyPr anchor="b"/>
          <a:lstStyle>
            <a:lvl1pPr>
              <a:defRPr sz="3200" b="1" i="0" baseline="0">
                <a:latin typeface="Arial" charset="0"/>
                <a:ea typeface="Arial" charset="0"/>
                <a:cs typeface="Arial" charset="0"/>
              </a:defRPr>
            </a:lvl1pPr>
          </a:lstStyle>
          <a:p>
            <a:r>
              <a:rPr lang="en-US" dirty="0" smtClean="0"/>
              <a:t>Content slide: Background Option 2</a:t>
            </a:r>
            <a:endParaRPr lang="en-US" dirty="0"/>
          </a:p>
        </p:txBody>
      </p:sp>
      <p:sp>
        <p:nvSpPr>
          <p:cNvPr id="3" name="Picture Placeholder 2"/>
          <p:cNvSpPr>
            <a:spLocks noGrp="1"/>
          </p:cNvSpPr>
          <p:nvPr>
            <p:ph type="pic" idx="1"/>
          </p:nvPr>
        </p:nvSpPr>
        <p:spPr>
          <a:xfrm>
            <a:off x="3887788" y="457201"/>
            <a:ext cx="462915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30238" y="2207794"/>
            <a:ext cx="2949575" cy="3661193"/>
          </a:xfrm>
          <a:prstGeom prst="rect">
            <a:avLst/>
          </a:prstGeom>
        </p:spPr>
        <p:txBody>
          <a:bodyPr>
            <a:normAutofit/>
          </a:bodyPr>
          <a:lstStyle>
            <a:lvl1pPr marL="0" indent="0">
              <a:buNone/>
              <a:defRPr sz="2400" b="0" i="0">
                <a:solidFill>
                  <a:srgbClr val="CD1E3E"/>
                </a:solidFill>
                <a:latin typeface="Georgia" charset="0"/>
                <a:ea typeface="Georgia" charset="0"/>
                <a:cs typeface="Georg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Additional text space</a:t>
            </a:r>
          </a:p>
        </p:txBody>
      </p:sp>
    </p:spTree>
    <p:extLst>
      <p:ext uri="{BB962C8B-B14F-4D97-AF65-F5344CB8AC3E}">
        <p14:creationId xmlns:p14="http://schemas.microsoft.com/office/powerpoint/2010/main" val="1711104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 – Text emphasis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3000" y="1501541"/>
            <a:ext cx="6858000" cy="3756259"/>
          </a:xfrm>
          <a:prstGeom prst="rect">
            <a:avLst/>
          </a:prstGeom>
        </p:spPr>
        <p:txBody>
          <a:bodyPr>
            <a:normAutofit/>
          </a:bodyPr>
          <a:lstStyle>
            <a:lvl1pPr marL="0" indent="0" algn="ctr">
              <a:buNone/>
              <a:defRPr sz="4400" b="1" i="0" spc="-15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Content slide: </a:t>
            </a:r>
          </a:p>
          <a:p>
            <a:r>
              <a:rPr lang="en-US" dirty="0" smtClean="0"/>
              <a:t>Background Option 2</a:t>
            </a:r>
          </a:p>
          <a:p>
            <a:endParaRPr lang="en-US" dirty="0" smtClean="0"/>
          </a:p>
          <a:p>
            <a:r>
              <a:rPr lang="en-US" dirty="0" smtClean="0"/>
              <a:t>Use this slide for short, impactful statements</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p:cNvSpPr txBox="1"/>
          <p:nvPr userDrawn="1"/>
        </p:nvSpPr>
        <p:spPr>
          <a:xfrm>
            <a:off x="2550695" y="3380874"/>
            <a:ext cx="184731" cy="369332"/>
          </a:xfrm>
          <a:prstGeom prst="rect">
            <a:avLst/>
          </a:prstGeom>
          <a:noFill/>
        </p:spPr>
        <p:txBody>
          <a:bodyPr wrap="none" rtlCol="0">
            <a:spAutoFit/>
          </a:bodyPr>
          <a:lstStyle/>
          <a:p>
            <a:endParaRPr lang="en-US" dirty="0"/>
          </a:p>
        </p:txBody>
      </p:sp>
      <p:sp>
        <p:nvSpPr>
          <p:cNvPr id="5" name="Subtitle 2"/>
          <p:cNvSpPr txBox="1">
            <a:spLocks/>
          </p:cNvSpPr>
          <p:nvPr userDrawn="1"/>
        </p:nvSpPr>
        <p:spPr>
          <a:xfrm>
            <a:off x="1143000" y="1550870"/>
            <a:ext cx="6858000" cy="3756259"/>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i="0" dirty="0" smtClean="0">
                <a:solidFill>
                  <a:schemeClr val="bg1"/>
                </a:solidFill>
                <a:latin typeface="Arial" charset="0"/>
                <a:ea typeface="Arial" charset="0"/>
                <a:cs typeface="Arial" charset="0"/>
              </a:rPr>
              <a:t>Emphasis slide</a:t>
            </a:r>
          </a:p>
          <a:p>
            <a:pPr algn="ctr"/>
            <a:endParaRPr lang="en-US" sz="3200" b="1" i="0" dirty="0" smtClean="0">
              <a:solidFill>
                <a:schemeClr val="bg1"/>
              </a:solidFill>
              <a:latin typeface="Arial" charset="0"/>
              <a:ea typeface="Arial" charset="0"/>
              <a:cs typeface="Arial" charset="0"/>
            </a:endParaRPr>
          </a:p>
          <a:p>
            <a:pPr algn="ctr"/>
            <a:r>
              <a:rPr lang="en-US" sz="3200" b="1" i="0" dirty="0" smtClean="0">
                <a:solidFill>
                  <a:schemeClr val="bg1"/>
                </a:solidFill>
                <a:latin typeface="Arial" charset="0"/>
                <a:ea typeface="Arial" charset="0"/>
                <a:cs typeface="Arial" charset="0"/>
              </a:rPr>
              <a:t>Use this slide for short, </a:t>
            </a:r>
          </a:p>
          <a:p>
            <a:pPr algn="ctr"/>
            <a:r>
              <a:rPr lang="en-US" sz="3200" b="1" i="0" dirty="0" smtClean="0">
                <a:solidFill>
                  <a:schemeClr val="bg1"/>
                </a:solidFill>
                <a:latin typeface="Arial" charset="0"/>
                <a:ea typeface="Arial" charset="0"/>
                <a:cs typeface="Arial" charset="0"/>
              </a:rPr>
              <a:t>impactful statements</a:t>
            </a:r>
            <a:r>
              <a:rPr lang="en-US" sz="3200" b="1" i="0" baseline="0" dirty="0" smtClean="0">
                <a:solidFill>
                  <a:schemeClr val="bg1"/>
                </a:solidFill>
                <a:latin typeface="Arial" charset="0"/>
                <a:ea typeface="Arial" charset="0"/>
                <a:cs typeface="Arial" charset="0"/>
              </a:rPr>
              <a:t> </a:t>
            </a:r>
          </a:p>
          <a:p>
            <a:pPr algn="ctr"/>
            <a:r>
              <a:rPr lang="en-US" sz="3200" b="1" i="0" baseline="0" dirty="0" smtClean="0">
                <a:solidFill>
                  <a:schemeClr val="bg1"/>
                </a:solidFill>
                <a:latin typeface="Arial" charset="0"/>
                <a:ea typeface="Arial" charset="0"/>
                <a:cs typeface="Arial" charset="0"/>
              </a:rPr>
              <a:t>with no images.</a:t>
            </a:r>
          </a:p>
        </p:txBody>
      </p:sp>
    </p:spTree>
    <p:extLst>
      <p:ext uri="{BB962C8B-B14F-4D97-AF65-F5344CB8AC3E}">
        <p14:creationId xmlns:p14="http://schemas.microsoft.com/office/powerpoint/2010/main" val="792274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71892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0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0777" y="1122363"/>
            <a:ext cx="4184583" cy="2387600"/>
          </a:xfrm>
        </p:spPr>
        <p:txBody>
          <a:bodyPr anchor="b">
            <a:normAutofit/>
          </a:bodyPr>
          <a:lstStyle>
            <a:lvl1pPr algn="l">
              <a:defRPr sz="4800" b="1" u="none" baseline="0">
                <a:solidFill>
                  <a:schemeClr val="bg1"/>
                </a:solidFill>
              </a:defRPr>
            </a:lvl1pPr>
          </a:lstStyle>
          <a:p>
            <a:r>
              <a:rPr lang="en-US" dirty="0" smtClean="0"/>
              <a:t>Presentation title slide</a:t>
            </a:r>
            <a:endParaRPr lang="en-US" dirty="0"/>
          </a:p>
        </p:txBody>
      </p:sp>
      <p:sp>
        <p:nvSpPr>
          <p:cNvPr id="3" name="Subtitle 2"/>
          <p:cNvSpPr>
            <a:spLocks noGrp="1"/>
          </p:cNvSpPr>
          <p:nvPr>
            <p:ph type="subTitle" idx="1" hasCustomPrompt="1"/>
          </p:nvPr>
        </p:nvSpPr>
        <p:spPr>
          <a:xfrm>
            <a:off x="4410776" y="3602038"/>
            <a:ext cx="4184583" cy="1655762"/>
          </a:xfrm>
        </p:spPr>
        <p:txBody>
          <a:bodyPr>
            <a:normAutofit/>
          </a:bodyPr>
          <a:lstStyle>
            <a:lvl1pPr marL="0" indent="0" algn="l">
              <a:buNone/>
              <a:defRPr sz="2800" b="0" i="0" u="none">
                <a:solidFill>
                  <a:schemeClr val="bg1">
                    <a:lumMod val="85000"/>
                  </a:schemeClr>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presentation subtitle</a:t>
            </a:r>
            <a:endParaRPr lang="en-US" dirty="0"/>
          </a:p>
        </p:txBody>
      </p:sp>
      <p:sp>
        <p:nvSpPr>
          <p:cNvPr id="5" name="Footer Placeholder 4"/>
          <p:cNvSpPr>
            <a:spLocks noGrp="1"/>
          </p:cNvSpPr>
          <p:nvPr>
            <p:ph type="ftr" sz="quarter" idx="11"/>
          </p:nvPr>
        </p:nvSpPr>
        <p:spPr>
          <a:xfrm>
            <a:off x="5801026" y="6250473"/>
            <a:ext cx="3086100" cy="365125"/>
          </a:xfrm>
        </p:spPr>
        <p:txBody>
          <a:bodyPr/>
          <a:lstStyle>
            <a:lvl1pPr algn="r">
              <a:defRPr sz="1400">
                <a:solidFill>
                  <a:schemeClr val="bg1"/>
                </a:solidFill>
              </a:defRPr>
            </a:lvl1pPr>
          </a:lstStyle>
          <a:p>
            <a:r>
              <a:rPr lang="en-US" smtClean="0"/>
              <a:t>Author name</a:t>
            </a:r>
            <a:endParaRPr lang="en-US" dirty="0"/>
          </a:p>
        </p:txBody>
      </p:sp>
      <p:sp>
        <p:nvSpPr>
          <p:cNvPr id="6" name="Picture Placeholder 5"/>
          <p:cNvSpPr>
            <a:spLocks noGrp="1"/>
          </p:cNvSpPr>
          <p:nvPr>
            <p:ph type="pic" sz="quarter" idx="12"/>
          </p:nvPr>
        </p:nvSpPr>
        <p:spPr>
          <a:xfrm>
            <a:off x="685800" y="1122363"/>
            <a:ext cx="3494087" cy="4135437"/>
          </a:xfrm>
        </p:spPr>
        <p:txBody>
          <a:bodyPr/>
          <a:lstStyle/>
          <a:p>
            <a:r>
              <a:rPr lang="en-US" smtClean="0"/>
              <a:t>Click icon to add picture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A – Headlin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1495709"/>
          </a:xfrm>
          <a:prstGeom prst="rect">
            <a:avLst/>
          </a:prstGeom>
        </p:spPr>
        <p:txBody>
          <a:bodyPr anchor="b">
            <a:normAutofit/>
          </a:bodyPr>
          <a:lstStyle>
            <a:lvl1pPr algn="l">
              <a:defRPr sz="4000" b="1" i="0" baseline="0">
                <a:solidFill>
                  <a:schemeClr val="tx1"/>
                </a:solidFill>
                <a:latin typeface="Arial" charset="0"/>
                <a:ea typeface="Arial" charset="0"/>
                <a:cs typeface="Arial" charset="0"/>
              </a:defRPr>
            </a:lvl1pPr>
          </a:lstStyle>
          <a:p>
            <a:r>
              <a:rPr lang="en-US" dirty="0" smtClean="0"/>
              <a:t>Content slide: Background Option 1</a:t>
            </a:r>
            <a:endParaRPr lang="en-US" dirty="0"/>
          </a:p>
        </p:txBody>
      </p:sp>
      <p:sp>
        <p:nvSpPr>
          <p:cNvPr id="3" name="Subtitle 2"/>
          <p:cNvSpPr>
            <a:spLocks noGrp="1"/>
          </p:cNvSpPr>
          <p:nvPr>
            <p:ph type="subTitle" idx="1" hasCustomPrompt="1"/>
          </p:nvPr>
        </p:nvSpPr>
        <p:spPr>
          <a:xfrm>
            <a:off x="1143000" y="2829827"/>
            <a:ext cx="6858000" cy="2427973"/>
          </a:xfrm>
          <a:prstGeom prst="rect">
            <a:avLst/>
          </a:prstGeom>
        </p:spPr>
        <p:txBody>
          <a:bodyPr/>
          <a:lstStyle>
            <a:lvl1pPr marL="0" indent="0" algn="l">
              <a:buNone/>
              <a:defRPr sz="2400" b="0" i="0" baseline="0">
                <a:solidFill>
                  <a:srgbClr val="CD1E3E"/>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Additional text space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 – One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58265"/>
            <a:ext cx="7886700" cy="1132423"/>
          </a:xfrm>
          <a:prstGeom prst="rect">
            <a:avLst/>
          </a:prstGeom>
        </p:spPr>
        <p:txBody>
          <a:bodyPr>
            <a:normAutofit/>
          </a:bodyPr>
          <a:lstStyle>
            <a:lvl1pPr>
              <a:defRPr sz="4000" b="1" i="0">
                <a:latin typeface="Arial" charset="0"/>
                <a:ea typeface="Arial" charset="0"/>
                <a:cs typeface="Arial" charset="0"/>
              </a:defRPr>
            </a:lvl1pPr>
          </a:lstStyle>
          <a:p>
            <a:r>
              <a:rPr lang="en-US" dirty="0" smtClean="0"/>
              <a:t>Content slide: </a:t>
            </a:r>
            <a:br>
              <a:rPr lang="en-US" dirty="0" smtClean="0"/>
            </a:br>
            <a:r>
              <a:rPr lang="en-US" dirty="0" smtClean="0"/>
              <a:t>Background Option 1</a:t>
            </a:r>
            <a:endParaRPr lang="en-US" dirty="0"/>
          </a:p>
        </p:txBody>
      </p:sp>
      <p:sp>
        <p:nvSpPr>
          <p:cNvPr id="3" name="Content Placeholder 2"/>
          <p:cNvSpPr>
            <a:spLocks noGrp="1"/>
          </p:cNvSpPr>
          <p:nvPr>
            <p:ph idx="1" hasCustomPrompt="1"/>
          </p:nvPr>
        </p:nvSpPr>
        <p:spPr>
          <a:xfrm>
            <a:off x="628650" y="1825625"/>
            <a:ext cx="7886700" cy="4351338"/>
          </a:xfrm>
          <a:prstGeom prst="rect">
            <a:avLst/>
          </a:prstGeom>
        </p:spPr>
        <p:txBody>
          <a:bodyPr>
            <a:normAutofit/>
          </a:bodyPr>
          <a:lstStyle>
            <a:lvl1pPr>
              <a:defRPr sz="2400" b="0" i="0">
                <a:solidFill>
                  <a:schemeClr val="tx1"/>
                </a:solidFill>
                <a:latin typeface="Georgia" charset="0"/>
                <a:ea typeface="Georgia" charset="0"/>
                <a:cs typeface="Georgia" charset="0"/>
              </a:defRPr>
            </a:lvl1pPr>
            <a:lvl2pPr>
              <a:defRPr b="0" i="0">
                <a:solidFill>
                  <a:schemeClr val="tx1"/>
                </a:solidFill>
                <a:latin typeface="Georgia" charset="0"/>
                <a:ea typeface="Georgia" charset="0"/>
                <a:cs typeface="Georgia" charset="0"/>
              </a:defRPr>
            </a:lvl2pPr>
            <a:lvl3pPr>
              <a:defRPr b="0" i="0">
                <a:solidFill>
                  <a:schemeClr val="tx1"/>
                </a:solidFill>
                <a:latin typeface="Georgia" charset="0"/>
                <a:ea typeface="Georgia" charset="0"/>
                <a:cs typeface="Georgia" charset="0"/>
              </a:defRPr>
            </a:lvl3pPr>
            <a:lvl4pPr>
              <a:defRPr b="0" i="0">
                <a:solidFill>
                  <a:schemeClr val="tx1"/>
                </a:solidFill>
                <a:latin typeface="Georgia" charset="0"/>
                <a:ea typeface="Georgia" charset="0"/>
                <a:cs typeface="Georgia" charset="0"/>
              </a:defRPr>
            </a:lvl4pPr>
            <a:lvl5pPr>
              <a:defRPr b="0" i="0">
                <a:solidFill>
                  <a:schemeClr val="tx1"/>
                </a:solidFill>
                <a:latin typeface="Georgia" charset="0"/>
                <a:ea typeface="Georgia" charset="0"/>
                <a:cs typeface="Georgia" charset="0"/>
              </a:defRPr>
            </a:lvl5pPr>
          </a:lstStyle>
          <a:p>
            <a:pPr lvl="0"/>
            <a:r>
              <a:rPr lang="en-US" dirty="0" smtClean="0"/>
              <a:t>Click to edit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A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5"/>
            <a:ext cx="7886700" cy="1325563"/>
          </a:xfrm>
          <a:prstGeom prst="rect">
            <a:avLst/>
          </a:prstGeom>
        </p:spPr>
        <p:txBody>
          <a:bodyPr/>
          <a:lstStyle>
            <a:lvl1pPr>
              <a:defRPr b="1" i="0">
                <a:latin typeface="Arial" charset="0"/>
                <a:ea typeface="Arial" charset="0"/>
                <a:cs typeface="Arial" charset="0"/>
              </a:defRPr>
            </a:lvl1pPr>
          </a:lstStyle>
          <a:p>
            <a:r>
              <a:rPr lang="en-US" dirty="0" smtClean="0"/>
              <a:t>Content slide: Background Option 1</a:t>
            </a:r>
            <a:endParaRPr lang="en-US" dirty="0"/>
          </a:p>
        </p:txBody>
      </p:sp>
      <p:sp>
        <p:nvSpPr>
          <p:cNvPr id="3" name="Content Placeholder 2"/>
          <p:cNvSpPr>
            <a:spLocks noGrp="1"/>
          </p:cNvSpPr>
          <p:nvPr>
            <p:ph sz="half" idx="1" hasCustomPrompt="1"/>
          </p:nvPr>
        </p:nvSpPr>
        <p:spPr>
          <a:xfrm>
            <a:off x="628650" y="1825625"/>
            <a:ext cx="2998871" cy="4351338"/>
          </a:xfrm>
          <a:prstGeom prst="rect">
            <a:avLst/>
          </a:prstGeom>
        </p:spPr>
        <p:txBody>
          <a:bodyPr>
            <a:normAutofit/>
          </a:bodyPr>
          <a:lstStyle>
            <a:lvl1pPr marL="0" indent="0">
              <a:buNone/>
              <a:defRPr sz="3200" b="0" i="0">
                <a:solidFill>
                  <a:srgbClr val="CD1E3E"/>
                </a:solidFill>
                <a:latin typeface="Arial" charset="0"/>
                <a:ea typeface="Arial" charset="0"/>
                <a:cs typeface="Arial" charset="0"/>
              </a:defRPr>
            </a:lvl1pPr>
            <a:lvl2pPr>
              <a:defRPr b="0" i="0">
                <a:latin typeface="Georgia" charset="0"/>
                <a:ea typeface="Georgia" charset="0"/>
                <a:cs typeface="Georgia" charset="0"/>
              </a:defRPr>
            </a:lvl2pPr>
            <a:lvl3pPr>
              <a:defRPr b="0" i="0">
                <a:latin typeface="Georgia" charset="0"/>
                <a:ea typeface="Georgia" charset="0"/>
                <a:cs typeface="Georgia" charset="0"/>
              </a:defRPr>
            </a:lvl3pPr>
            <a:lvl4pPr>
              <a:defRPr b="0" i="0">
                <a:latin typeface="Georgia" charset="0"/>
                <a:ea typeface="Georgia" charset="0"/>
                <a:cs typeface="Georgia" charset="0"/>
              </a:defRPr>
            </a:lvl4pPr>
            <a:lvl5pPr>
              <a:defRPr b="0" i="0">
                <a:latin typeface="Georgia" charset="0"/>
                <a:ea typeface="Georgia" charset="0"/>
                <a:cs typeface="Georgia" charset="0"/>
              </a:defRPr>
            </a:lvl5pPr>
          </a:lstStyle>
          <a:p>
            <a:pPr lvl="0"/>
            <a:r>
              <a:rPr lang="en-US" dirty="0" smtClean="0"/>
              <a:t>Additional text or image goes here.</a:t>
            </a:r>
            <a:endParaRPr lang="en-US" dirty="0"/>
          </a:p>
        </p:txBody>
      </p:sp>
      <p:sp>
        <p:nvSpPr>
          <p:cNvPr id="4" name="Content Placeholder 3"/>
          <p:cNvSpPr>
            <a:spLocks noGrp="1"/>
          </p:cNvSpPr>
          <p:nvPr>
            <p:ph sz="half" idx="2" hasCustomPrompt="1"/>
          </p:nvPr>
        </p:nvSpPr>
        <p:spPr>
          <a:xfrm>
            <a:off x="3735805" y="1825625"/>
            <a:ext cx="4779545" cy="4351338"/>
          </a:xfrm>
          <a:prstGeom prst="rect">
            <a:avLst/>
          </a:prstGeom>
        </p:spPr>
        <p:txBody>
          <a:bodyPr>
            <a:normAutofit/>
          </a:bodyPr>
          <a:lstStyle>
            <a:lvl1pPr>
              <a:defRPr sz="2400">
                <a:latin typeface="Georgia" charset="0"/>
                <a:ea typeface="Georgia" charset="0"/>
                <a:cs typeface="Georgia" charset="0"/>
              </a:defRPr>
            </a:lvl1pPr>
            <a:lvl2pPr>
              <a:defRPr>
                <a:latin typeface="Georgia" charset="0"/>
                <a:ea typeface="Georgia" charset="0"/>
                <a:cs typeface="Georgia" charset="0"/>
              </a:defRPr>
            </a:lvl2pPr>
            <a:lvl3pPr>
              <a:defRPr>
                <a:latin typeface="Georgia" charset="0"/>
                <a:ea typeface="Georgia" charset="0"/>
                <a:cs typeface="Georgia" charset="0"/>
              </a:defRPr>
            </a:lvl3pPr>
            <a:lvl4pPr>
              <a:defRPr>
                <a:latin typeface="Georgia" charset="0"/>
                <a:ea typeface="Georgia" charset="0"/>
                <a:cs typeface="Georgia" charset="0"/>
              </a:defRPr>
            </a:lvl4pPr>
            <a:lvl5pPr>
              <a:defRPr>
                <a:latin typeface="Georgia" charset="0"/>
                <a:ea typeface="Georgia" charset="0"/>
                <a:cs typeface="Georgia" charset="0"/>
              </a:defRPr>
            </a:lvl5pPr>
          </a:lstStyle>
          <a:p>
            <a:pPr lvl="0"/>
            <a:r>
              <a:rPr lang="en-US" dirty="0" smtClean="0"/>
              <a:t>Click to edit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A – Two column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238" y="457200"/>
            <a:ext cx="2949575" cy="1600200"/>
          </a:xfrm>
          <a:prstGeom prst="rect">
            <a:avLst/>
          </a:prstGeom>
        </p:spPr>
        <p:txBody>
          <a:bodyPr anchor="b"/>
          <a:lstStyle>
            <a:lvl1pPr>
              <a:defRPr sz="3200" b="1" i="0">
                <a:latin typeface="Arial" charset="0"/>
                <a:ea typeface="Arial" charset="0"/>
                <a:cs typeface="Arial" charset="0"/>
              </a:defRPr>
            </a:lvl1pPr>
          </a:lstStyle>
          <a:p>
            <a:r>
              <a:rPr lang="en-US" dirty="0" smtClean="0"/>
              <a:t>Content slide: Background Option 1</a:t>
            </a:r>
            <a:endParaRPr lang="en-US" dirty="0"/>
          </a:p>
        </p:txBody>
      </p:sp>
      <p:sp>
        <p:nvSpPr>
          <p:cNvPr id="3" name="Content Placeholder 2"/>
          <p:cNvSpPr>
            <a:spLocks noGrp="1"/>
          </p:cNvSpPr>
          <p:nvPr>
            <p:ph idx="1" hasCustomPrompt="1"/>
          </p:nvPr>
        </p:nvSpPr>
        <p:spPr>
          <a:xfrm>
            <a:off x="3988468" y="457200"/>
            <a:ext cx="4528470" cy="5403850"/>
          </a:xfrm>
          <a:prstGeom prst="rect">
            <a:avLst/>
          </a:prstGeom>
        </p:spPr>
        <p:txBody>
          <a:bodyPr>
            <a:normAutofit/>
          </a:bodyPr>
          <a:lstStyle>
            <a:lvl1pPr>
              <a:defRPr sz="2400">
                <a:latin typeface="Georgia" charset="0"/>
                <a:ea typeface="Georgia" charset="0"/>
                <a:cs typeface="Georgia" charset="0"/>
              </a:defRPr>
            </a:lvl1pPr>
            <a:lvl2pPr>
              <a:defRPr sz="2800">
                <a:latin typeface="Georgia" charset="0"/>
                <a:ea typeface="Georgia" charset="0"/>
                <a:cs typeface="Georgia" charset="0"/>
              </a:defRPr>
            </a:lvl2pPr>
            <a:lvl3pPr>
              <a:defRPr sz="2400">
                <a:latin typeface="Georgia" charset="0"/>
                <a:ea typeface="Georgia" charset="0"/>
                <a:cs typeface="Georgia" charset="0"/>
              </a:defRPr>
            </a:lvl3pPr>
            <a:lvl4pPr>
              <a:defRPr sz="2000">
                <a:latin typeface="Georgia" charset="0"/>
                <a:ea typeface="Georgia" charset="0"/>
                <a:cs typeface="Georgia" charset="0"/>
              </a:defRPr>
            </a:lvl4pPr>
            <a:lvl5pPr>
              <a:defRPr sz="2000">
                <a:latin typeface="Georgia" charset="0"/>
                <a:ea typeface="Georgia" charset="0"/>
                <a:cs typeface="Georgia" charset="0"/>
              </a:defRPr>
            </a:lvl5pPr>
            <a:lvl6pPr>
              <a:defRPr sz="2000"/>
            </a:lvl6pPr>
            <a:lvl7pPr>
              <a:defRPr sz="2000"/>
            </a:lvl7pPr>
            <a:lvl8pPr>
              <a:defRPr sz="2000"/>
            </a:lvl8pPr>
            <a:lvl9pPr>
              <a:defRPr sz="2000"/>
            </a:lvl9pPr>
          </a:lstStyle>
          <a:p>
            <a:pPr lvl="0"/>
            <a:r>
              <a:rPr lang="en-US" dirty="0" smtClean="0"/>
              <a:t>Click to body text</a:t>
            </a:r>
          </a:p>
          <a:p>
            <a:pPr lvl="0"/>
            <a:r>
              <a:rPr lang="en-US" dirty="0" smtClean="0"/>
              <a:t>Second point</a:t>
            </a:r>
          </a:p>
          <a:p>
            <a:pPr lvl="0"/>
            <a:r>
              <a:rPr lang="en-US" dirty="0" smtClean="0"/>
              <a:t>Third point</a:t>
            </a:r>
          </a:p>
          <a:p>
            <a:pPr lvl="0"/>
            <a:r>
              <a:rPr lang="en-US" dirty="0" smtClean="0"/>
              <a:t>Fourth point</a:t>
            </a:r>
          </a:p>
          <a:p>
            <a:pPr lvl="0"/>
            <a:r>
              <a:rPr lang="en-US" dirty="0" smtClean="0"/>
              <a:t>Fifth point</a:t>
            </a:r>
            <a:endParaRPr lang="en-US" dirty="0"/>
          </a:p>
        </p:txBody>
      </p:sp>
      <p:sp>
        <p:nvSpPr>
          <p:cNvPr id="4" name="Text Placeholder 3"/>
          <p:cNvSpPr>
            <a:spLocks noGrp="1"/>
          </p:cNvSpPr>
          <p:nvPr>
            <p:ph type="body" sz="half" idx="2" hasCustomPrompt="1"/>
          </p:nvPr>
        </p:nvSpPr>
        <p:spPr>
          <a:xfrm>
            <a:off x="630238" y="2153652"/>
            <a:ext cx="2949575" cy="3715335"/>
          </a:xfrm>
          <a:prstGeom prst="rect">
            <a:avLst/>
          </a:prstGeom>
        </p:spPr>
        <p:txBody>
          <a:bodyPr>
            <a:normAutofit/>
          </a:bodyPr>
          <a:lstStyle>
            <a:lvl1pPr marL="0" indent="0">
              <a:buNone/>
              <a:defRPr sz="2800" b="0" i="0" baseline="0">
                <a:solidFill>
                  <a:srgbClr val="CD1E3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Additional text space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 - Dominant image">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b="1" i="0">
                <a:latin typeface="Arial" charset="0"/>
                <a:ea typeface="Arial" charset="0"/>
                <a:cs typeface="Arial"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788" y="457201"/>
            <a:ext cx="462915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630238" y="2195762"/>
            <a:ext cx="2949575" cy="3673225"/>
          </a:xfrm>
          <a:prstGeom prst="rect">
            <a:avLst/>
          </a:prstGeom>
        </p:spPr>
        <p:txBody>
          <a:bodyPr>
            <a:normAutofit/>
          </a:bodyPr>
          <a:lstStyle>
            <a:lvl1pPr marL="0" indent="0">
              <a:buNone/>
              <a:defRPr sz="2400" b="0" i="0">
                <a:solidFill>
                  <a:srgbClr val="CD1E3E"/>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Additional text space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 Text emphasis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3000" y="1501541"/>
            <a:ext cx="6858000" cy="3756259"/>
          </a:xfrm>
          <a:prstGeom prst="rect">
            <a:avLst/>
          </a:prstGeom>
        </p:spPr>
        <p:txBody>
          <a:bodyPr>
            <a:normAutofit/>
          </a:bodyPr>
          <a:lstStyle>
            <a:lvl1pPr marL="0" indent="0" algn="ctr">
              <a:buNone/>
              <a:defRPr sz="4400" b="1" i="0" spc="-150" baseline="0">
                <a:solidFill>
                  <a:srgbClr val="CD1E3E"/>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Content slide: </a:t>
            </a:r>
          </a:p>
          <a:p>
            <a:r>
              <a:rPr lang="en-US" dirty="0" smtClean="0"/>
              <a:t>Background Option 1</a:t>
            </a:r>
          </a:p>
          <a:p>
            <a:endParaRPr lang="en-US" dirty="0" smtClean="0"/>
          </a:p>
          <a:p>
            <a:r>
              <a:rPr lang="en-US" dirty="0" smtClean="0"/>
              <a:t>Use this slide for short, impactful statements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 – Headlin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1495709"/>
          </a:xfrm>
          <a:prstGeom prst="rect">
            <a:avLst/>
          </a:prstGeo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i="0" baseline="0">
                <a:solidFill>
                  <a:schemeClr val="tx1"/>
                </a:solidFill>
                <a:latin typeface="Arial" charset="0"/>
                <a:ea typeface="Arial" charset="0"/>
                <a:cs typeface="Arial" charset="0"/>
              </a:defRPr>
            </a:lvl1pPr>
          </a:lstStyle>
          <a:p>
            <a:r>
              <a:rPr lang="en-US" dirty="0" smtClean="0"/>
              <a:t/>
            </a:r>
            <a:br>
              <a:rPr lang="en-US" dirty="0" smtClean="0"/>
            </a:br>
            <a:r>
              <a:rPr lang="en-US" dirty="0" smtClean="0"/>
              <a:t>Content slide: Background Option 2</a:t>
            </a:r>
            <a:endParaRPr lang="en-US" dirty="0"/>
          </a:p>
        </p:txBody>
      </p:sp>
      <p:sp>
        <p:nvSpPr>
          <p:cNvPr id="3" name="Subtitle 2"/>
          <p:cNvSpPr>
            <a:spLocks noGrp="1"/>
          </p:cNvSpPr>
          <p:nvPr>
            <p:ph type="subTitle" idx="1"/>
          </p:nvPr>
        </p:nvSpPr>
        <p:spPr>
          <a:xfrm>
            <a:off x="1143000" y="2829827"/>
            <a:ext cx="6858000" cy="2427973"/>
          </a:xfrm>
          <a:prstGeom prst="rect">
            <a:avLst/>
          </a:prstGeom>
        </p:spPr>
        <p:txBody>
          <a:bodyPr/>
          <a:lstStyle>
            <a:lvl1pPr marL="0" indent="0" algn="l">
              <a:buNone/>
              <a:defRPr sz="2400" b="0" i="0">
                <a:solidFill>
                  <a:srgbClr val="CD1E3E"/>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919115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BC606-02D6-B94F-BA50-D6D91A024FC4}" type="datetimeFigureOut">
              <a:rPr lang="en-US" smtClean="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4D046-8C3C-B84C-90E5-B697924722F2}" type="slidenum">
              <a:rPr lang="en-US" smtClean="0"/>
              <a:t>‹#›</a:t>
            </a:fld>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952589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2294758"/>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7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0707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71" r:id="rId4"/>
    <p:sldLayoutId id="2147483672"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291701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Footer Placeholder 1"/>
          <p:cNvSpPr>
            <a:spLocks noGrp="1"/>
          </p:cNvSpPr>
          <p:nvPr>
            <p:ph type="ftr" sz="quarter" idx="3"/>
          </p:nvPr>
        </p:nvSpPr>
        <p:spPr>
          <a:xfrm>
            <a:off x="5814261" y="6224002"/>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67460972"/>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747851"/>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4a"/><Relationship Id="rId7"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3.xml"/><Relationship Id="rId5" Type="http://schemas.openxmlformats.org/officeDocument/2006/relationships/slideLayout" Target="../slideLayouts/slideLayout10.xml"/><Relationship Id="rId4" Type="http://schemas.openxmlformats.org/officeDocument/2006/relationships/audio" Target="../media/media2.m4a"/></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968836" y="-2"/>
            <a:ext cx="2175164" cy="6858001"/>
          </a:xfrm>
          <a:prstGeom prst="rect">
            <a:avLst/>
          </a:prstGeom>
          <a:solidFill>
            <a:srgbClr val="554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sz="5400" dirty="0" smtClean="0"/>
              <a:t>Beginner </a:t>
            </a:r>
            <a:br>
              <a:rPr lang="en-US" sz="5400" dirty="0" smtClean="0"/>
            </a:br>
            <a:r>
              <a:rPr lang="en-US" sz="5400" dirty="0" smtClean="0"/>
              <a:t>Beekeeping </a:t>
            </a:r>
            <a:br>
              <a:rPr lang="en-US" sz="5400" dirty="0" smtClean="0"/>
            </a:br>
            <a:r>
              <a:rPr lang="en-US" sz="5400" dirty="0" smtClean="0"/>
              <a:t>Series</a:t>
            </a:r>
            <a:endParaRPr lang="en-US" sz="5400" dirty="0"/>
          </a:p>
        </p:txBody>
      </p:sp>
      <p:sp>
        <p:nvSpPr>
          <p:cNvPr id="3" name="Subtitle 2"/>
          <p:cNvSpPr>
            <a:spLocks noGrp="1"/>
          </p:cNvSpPr>
          <p:nvPr>
            <p:ph type="subTitle" idx="1"/>
          </p:nvPr>
        </p:nvSpPr>
        <p:spPr>
          <a:xfrm>
            <a:off x="685800" y="3602038"/>
            <a:ext cx="7772400" cy="1981344"/>
          </a:xfrm>
        </p:spPr>
        <p:txBody>
          <a:bodyPr>
            <a:normAutofit fontScale="92500" lnSpcReduction="20000"/>
          </a:bodyPr>
          <a:lstStyle/>
          <a:p>
            <a:r>
              <a:rPr lang="en-US" sz="3600" dirty="0" smtClean="0">
                <a:solidFill>
                  <a:srgbClr val="D6D2C4"/>
                </a:solidFill>
              </a:rPr>
              <a:t>Class 2: Basic Bee Biology</a:t>
            </a:r>
          </a:p>
          <a:p>
            <a:endParaRPr lang="en-US" dirty="0">
              <a:solidFill>
                <a:srgbClr val="D6D2C4"/>
              </a:solidFill>
            </a:endParaRPr>
          </a:p>
          <a:p>
            <a:r>
              <a:rPr lang="en-US" sz="2100" dirty="0" smtClean="0">
                <a:solidFill>
                  <a:srgbClr val="D6D2C4"/>
                </a:solidFill>
              </a:rPr>
              <a:t>Kimberly Post</a:t>
            </a:r>
          </a:p>
          <a:p>
            <a:r>
              <a:rPr lang="en-US" sz="2100" dirty="0" smtClean="0">
                <a:solidFill>
                  <a:srgbClr val="D6D2C4"/>
                </a:solidFill>
              </a:rPr>
              <a:t>Agriculture &amp; Natural Resources Agent</a:t>
            </a:r>
          </a:p>
          <a:p>
            <a:r>
              <a:rPr lang="en-US" sz="2100" dirty="0" smtClean="0">
                <a:solidFill>
                  <a:srgbClr val="D6D2C4"/>
                </a:solidFill>
              </a:rPr>
              <a:t>Lanier &amp; Clinch County Extension</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4627417" y="2341416"/>
            <a:ext cx="6858002" cy="2175164"/>
          </a:xfrm>
          <a:prstGeom prst="rect">
            <a:avLst/>
          </a:prstGeom>
        </p:spPr>
      </p:pic>
    </p:spTree>
    <p:extLst>
      <p:ext uri="{BB962C8B-B14F-4D97-AF65-F5344CB8AC3E}">
        <p14:creationId xmlns:p14="http://schemas.microsoft.com/office/powerpoint/2010/main" val="269333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209094" y="1305099"/>
            <a:ext cx="6970629" cy="4738254"/>
          </a:xfrm>
          <a:prstGeom prst="rect">
            <a:avLst/>
          </a:prstGeom>
        </p:spPr>
      </p:pic>
      <p:sp>
        <p:nvSpPr>
          <p:cNvPr id="6" name="TextBox 5"/>
          <p:cNvSpPr txBox="1"/>
          <p:nvPr/>
        </p:nvSpPr>
        <p:spPr>
          <a:xfrm>
            <a:off x="2346958" y="2046208"/>
            <a:ext cx="70777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head</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2945475" y="1565369"/>
            <a:ext cx="855233"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thorax</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7739667" y="2225417"/>
            <a:ext cx="123271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abdomen</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6055474" y="935767"/>
            <a:ext cx="70777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wing</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8179722" y="4246124"/>
            <a:ext cx="88177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stinger</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7665718" y="5917935"/>
            <a:ext cx="76390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ind legs</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6140395" y="5349397"/>
            <a:ext cx="1093738"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pollen baskets</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4424417" y="6120569"/>
            <a:ext cx="109705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t>
            </a:r>
            <a:r>
              <a:rPr lang="en-US" dirty="0" smtClean="0">
                <a:latin typeface="Arial" panose="020B0604020202020204" pitchFamily="34" charset="0"/>
                <a:cs typeface="Arial" panose="020B0604020202020204" pitchFamily="34" charset="0"/>
              </a:rPr>
              <a:t>id legs</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3221444" y="6022710"/>
            <a:ext cx="116334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t>
            </a:r>
            <a:r>
              <a:rPr lang="en-US" dirty="0" smtClean="0">
                <a:latin typeface="Arial" panose="020B0604020202020204" pitchFamily="34" charset="0"/>
                <a:cs typeface="Arial" panose="020B0604020202020204" pitchFamily="34" charset="0"/>
              </a:rPr>
              <a:t>ore legs</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628242" y="5567254"/>
            <a:ext cx="244773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t>
            </a:r>
            <a:r>
              <a:rPr lang="en-US" dirty="0" smtClean="0">
                <a:latin typeface="Arial" panose="020B0604020202020204" pitchFamily="34" charset="0"/>
                <a:cs typeface="Arial" panose="020B0604020202020204" pitchFamily="34" charset="0"/>
              </a:rPr>
              <a:t>outhparts/proboscis</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208276" y="3700915"/>
            <a:ext cx="114719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antennae</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260119" y="4377322"/>
            <a:ext cx="18107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ompound eye</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a:off x="1481438" y="2766165"/>
            <a:ext cx="75047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ocelli</a:t>
            </a:r>
            <a:endParaRPr lang="en-US" dirty="0">
              <a:latin typeface="Arial" panose="020B0604020202020204" pitchFamily="34" charset="0"/>
              <a:cs typeface="Arial" panose="020B0604020202020204" pitchFamily="34" charset="0"/>
            </a:endParaRPr>
          </a:p>
        </p:txBody>
      </p:sp>
      <p:cxnSp>
        <p:nvCxnSpPr>
          <p:cNvPr id="20" name="Straight Connector 19"/>
          <p:cNvCxnSpPr/>
          <p:nvPr/>
        </p:nvCxnSpPr>
        <p:spPr>
          <a:xfrm>
            <a:off x="2680447" y="3370465"/>
            <a:ext cx="561517" cy="0"/>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2700848" y="2348865"/>
            <a:ext cx="244628" cy="1016085"/>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240831" y="2761657"/>
            <a:ext cx="1453577" cy="294104"/>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373092" y="1868026"/>
            <a:ext cx="525578" cy="1067339"/>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98677" y="2646817"/>
            <a:ext cx="2530972" cy="1130298"/>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1121" y="2523247"/>
            <a:ext cx="1377613" cy="780099"/>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953879" y="1247950"/>
            <a:ext cx="397218" cy="377501"/>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0" idx="1"/>
          </p:cNvCxnSpPr>
          <p:nvPr/>
        </p:nvCxnSpPr>
        <p:spPr>
          <a:xfrm flipH="1">
            <a:off x="7254414" y="4430790"/>
            <a:ext cx="925308" cy="184666"/>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678968" y="5462479"/>
            <a:ext cx="275706" cy="515890"/>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516054" y="4588625"/>
            <a:ext cx="172432" cy="808397"/>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21382" y="5252635"/>
            <a:ext cx="236851" cy="867934"/>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3701120" y="5186635"/>
            <a:ext cx="99589" cy="867934"/>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006448" y="5025154"/>
            <a:ext cx="721104" cy="609867"/>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74001" y="4222930"/>
            <a:ext cx="1435157" cy="363060"/>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280780" y="3512459"/>
            <a:ext cx="639305" cy="372158"/>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904656" y="3064785"/>
            <a:ext cx="1018449" cy="625408"/>
          </a:xfrm>
          <a:prstGeom prst="line">
            <a:avLst/>
          </a:prstGeom>
          <a:ln w="28575">
            <a:solidFill>
              <a:srgbClr val="CD1E3E"/>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876614" y="6644155"/>
            <a:ext cx="1334621"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 Getty Images</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045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690688"/>
            <a:ext cx="3203517" cy="4351338"/>
          </a:xfrm>
        </p:spPr>
        <p:txBody>
          <a:bodyPr/>
          <a:lstStyle/>
          <a:p>
            <a:pPr marL="0" indent="0">
              <a:buNone/>
            </a:pPr>
            <a:r>
              <a:rPr lang="en-US" dirty="0" smtClean="0">
                <a:latin typeface="Georgia" panose="02040502050405020303" pitchFamily="18" charset="0"/>
              </a:rPr>
              <a:t>Vision</a:t>
            </a:r>
          </a:p>
          <a:p>
            <a:pPr marL="0" indent="0">
              <a:buNone/>
            </a:pPr>
            <a:endParaRPr lang="en-US" dirty="0"/>
          </a:p>
          <a:p>
            <a:pPr marL="0" indent="0">
              <a:buNone/>
            </a:pPr>
            <a:r>
              <a:rPr lang="en-US" sz="2000" dirty="0" smtClean="0"/>
              <a:t>Compound eyes (2)</a:t>
            </a:r>
          </a:p>
          <a:p>
            <a:r>
              <a:rPr lang="en-US" sz="2000" dirty="0" smtClean="0"/>
              <a:t>Colors, patterns, motion</a:t>
            </a:r>
          </a:p>
          <a:p>
            <a:r>
              <a:rPr lang="en-US" sz="2000" dirty="0" smtClean="0"/>
              <a:t>Multiple lenses</a:t>
            </a:r>
          </a:p>
          <a:p>
            <a:endParaRPr lang="en-US" sz="2000" dirty="0"/>
          </a:p>
          <a:p>
            <a:pPr marL="0" indent="0">
              <a:buNone/>
            </a:pPr>
            <a:r>
              <a:rPr lang="en-US" sz="2000" dirty="0" smtClean="0"/>
              <a:t>Ocelli / simple eyes (3)</a:t>
            </a:r>
          </a:p>
          <a:p>
            <a:r>
              <a:rPr lang="en-US" sz="2000" dirty="0" smtClean="0"/>
              <a:t>Light intensity</a:t>
            </a:r>
          </a:p>
          <a:p>
            <a:r>
              <a:rPr lang="en-US" sz="2000" dirty="0" smtClean="0"/>
              <a:t>Single lens</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0272" y="1690688"/>
            <a:ext cx="4781550" cy="4057650"/>
          </a:xfrm>
          <a:prstGeom prst="rect">
            <a:avLst/>
          </a:prstGeom>
          <a:ln w="12700">
            <a:solidFill>
              <a:schemeClr val="tx1"/>
            </a:solidFill>
          </a:ln>
        </p:spPr>
      </p:pic>
      <p:sp>
        <p:nvSpPr>
          <p:cNvPr id="5" name="TextBox 4"/>
          <p:cNvSpPr txBox="1"/>
          <p:nvPr/>
        </p:nvSpPr>
        <p:spPr>
          <a:xfrm>
            <a:off x="7589520" y="6655585"/>
            <a:ext cx="1644575"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 </a:t>
            </a:r>
            <a:r>
              <a:rPr lang="en-US" sz="1000" dirty="0" err="1" smtClean="0">
                <a:solidFill>
                  <a:schemeClr val="bg2">
                    <a:lumMod val="75000"/>
                  </a:schemeClr>
                </a:solidFill>
                <a:latin typeface="Arial" panose="020B0604020202020204" pitchFamily="34" charset="0"/>
                <a:cs typeface="Arial" panose="020B0604020202020204" pitchFamily="34" charset="0"/>
              </a:rPr>
              <a:t>Pixabay</a:t>
            </a:r>
            <a:r>
              <a:rPr lang="en-US" sz="1000" dirty="0" smtClean="0">
                <a:solidFill>
                  <a:schemeClr val="bg2">
                    <a:lumMod val="75000"/>
                  </a:schemeClr>
                </a:solidFill>
                <a:latin typeface="Arial" panose="020B0604020202020204" pitchFamily="34" charset="0"/>
                <a:cs typeface="Arial" panose="020B0604020202020204" pitchFamily="34" charset="0"/>
              </a:rPr>
              <a:t>/</a:t>
            </a:r>
            <a:r>
              <a:rPr lang="en-US" sz="1000" dirty="0" err="1" smtClean="0">
                <a:solidFill>
                  <a:schemeClr val="bg2">
                    <a:lumMod val="75000"/>
                  </a:schemeClr>
                </a:solidFill>
                <a:latin typeface="Arial" panose="020B0604020202020204" pitchFamily="34" charset="0"/>
                <a:cs typeface="Arial" panose="020B0604020202020204" pitchFamily="34" charset="0"/>
              </a:rPr>
              <a:t>SteemKR</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423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690688"/>
            <a:ext cx="2743200" cy="4351338"/>
          </a:xfrm>
        </p:spPr>
        <p:txBody>
          <a:bodyPr/>
          <a:lstStyle/>
          <a:p>
            <a:pPr marL="0" indent="0">
              <a:buNone/>
            </a:pPr>
            <a:r>
              <a:rPr lang="en-US" dirty="0" smtClean="0">
                <a:latin typeface="Georgia" panose="02040502050405020303" pitchFamily="18" charset="0"/>
              </a:rPr>
              <a:t>Vision</a:t>
            </a:r>
          </a:p>
          <a:p>
            <a:pPr marL="0" indent="0">
              <a:buNone/>
            </a:pPr>
            <a:endParaRPr lang="en-US" dirty="0"/>
          </a:p>
          <a:p>
            <a:r>
              <a:rPr lang="en-US" sz="2000" dirty="0" smtClean="0"/>
              <a:t>Can see further into UV than humans</a:t>
            </a:r>
          </a:p>
          <a:p>
            <a:r>
              <a:rPr lang="en-US" sz="2000" dirty="0" smtClean="0"/>
              <a:t>Nectar guides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1468" y="4097863"/>
            <a:ext cx="4487657" cy="254665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0525" y="1238440"/>
            <a:ext cx="4867912" cy="2799049"/>
          </a:xfrm>
          <a:prstGeom prst="rect">
            <a:avLst/>
          </a:prstGeom>
          <a:ln w="12700">
            <a:solidFill>
              <a:schemeClr val="tx1"/>
            </a:solidFill>
          </a:ln>
        </p:spPr>
      </p:pic>
      <p:sp>
        <p:nvSpPr>
          <p:cNvPr id="6" name="TextBox 5"/>
          <p:cNvSpPr txBox="1"/>
          <p:nvPr/>
        </p:nvSpPr>
        <p:spPr>
          <a:xfrm>
            <a:off x="7830894" y="6655585"/>
            <a:ext cx="1644576"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 </a:t>
            </a:r>
            <a:r>
              <a:rPr lang="en-US" sz="1000" dirty="0" err="1">
                <a:solidFill>
                  <a:schemeClr val="bg2">
                    <a:lumMod val="75000"/>
                  </a:schemeClr>
                </a:solidFill>
                <a:latin typeface="Arial" panose="020B0604020202020204" pitchFamily="34" charset="0"/>
                <a:cs typeface="Arial" panose="020B0604020202020204" pitchFamily="34" charset="0"/>
              </a:rPr>
              <a:t>Bjørn</a:t>
            </a:r>
            <a:r>
              <a:rPr lang="en-US" sz="1000" dirty="0">
                <a:solidFill>
                  <a:schemeClr val="bg2">
                    <a:lumMod val="75000"/>
                  </a:schemeClr>
                </a:solidFill>
                <a:latin typeface="Arial" panose="020B0604020202020204" pitchFamily="34" charset="0"/>
                <a:cs typeface="Arial" panose="020B0604020202020204" pitchFamily="34" charset="0"/>
              </a:rPr>
              <a:t> </a:t>
            </a:r>
            <a:r>
              <a:rPr lang="en-US" sz="1000" dirty="0" err="1">
                <a:solidFill>
                  <a:schemeClr val="bg2">
                    <a:lumMod val="75000"/>
                  </a:schemeClr>
                </a:solidFill>
                <a:latin typeface="Arial" panose="020B0604020202020204" pitchFamily="34" charset="0"/>
                <a:cs typeface="Arial" panose="020B0604020202020204" pitchFamily="34" charset="0"/>
              </a:rPr>
              <a:t>Rørslett</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90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2355619" cy="4351338"/>
          </a:xfrm>
        </p:spPr>
        <p:txBody>
          <a:bodyPr/>
          <a:lstStyle/>
          <a:p>
            <a:pPr marL="0" indent="0">
              <a:buNone/>
            </a:pPr>
            <a:r>
              <a:rPr lang="en-US" dirty="0" smtClean="0">
                <a:latin typeface="Georgia" panose="02040502050405020303" pitchFamily="18" charset="0"/>
              </a:rPr>
              <a:t>Hearing</a:t>
            </a:r>
          </a:p>
          <a:p>
            <a:pPr marL="0" indent="0">
              <a:buNone/>
            </a:pPr>
            <a:endParaRPr lang="en-US" dirty="0"/>
          </a:p>
          <a:p>
            <a:r>
              <a:rPr lang="en-US" sz="2000" dirty="0" smtClean="0"/>
              <a:t>Limited hearing</a:t>
            </a:r>
          </a:p>
          <a:p>
            <a:r>
              <a:rPr lang="en-US" sz="2000" dirty="0" smtClean="0"/>
              <a:t>Low frequency (&lt;500Hz)</a:t>
            </a:r>
          </a:p>
          <a:p>
            <a:r>
              <a:rPr lang="en-US" sz="2000" dirty="0" smtClean="0"/>
              <a:t>Johnston’s organ inside antennae</a:t>
            </a:r>
          </a:p>
        </p:txBody>
      </p:sp>
      <p:sp>
        <p:nvSpPr>
          <p:cNvPr id="5" name="TextBox 4"/>
          <p:cNvSpPr txBox="1"/>
          <p:nvPr/>
        </p:nvSpPr>
        <p:spPr>
          <a:xfrm>
            <a:off x="6629400" y="6655585"/>
            <a:ext cx="2846070"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Diagram: Hunt, J.H. &amp; Richard, F.J. (2013)</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6" name="440Hz_44100Hz_16bit_05s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650" y="4872990"/>
            <a:ext cx="609600" cy="609600"/>
          </a:xfrm>
          <a:prstGeom prst="rect">
            <a:avLst/>
          </a:prstGeom>
        </p:spPr>
      </p:pic>
      <p:pic>
        <p:nvPicPr>
          <p:cNvPr id="7" name="250Hz_44100Hz_16bit_05s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912620" y="4872990"/>
            <a:ext cx="609600" cy="609600"/>
          </a:xfrm>
          <a:prstGeom prst="rect">
            <a:avLst/>
          </a:prstGeom>
        </p:spPr>
      </p:pic>
      <p:sp>
        <p:nvSpPr>
          <p:cNvPr id="8" name="TextBox 7"/>
          <p:cNvSpPr txBox="1"/>
          <p:nvPr/>
        </p:nvSpPr>
        <p:spPr>
          <a:xfrm>
            <a:off x="514351" y="5490210"/>
            <a:ext cx="227457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440Hz	      250Hz</a:t>
            </a:r>
            <a:endParaRPr lang="en-US"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80167" y="1507022"/>
            <a:ext cx="5572368" cy="4669941"/>
          </a:xfrm>
          <a:prstGeom prst="rect">
            <a:avLst/>
          </a:prstGeom>
        </p:spPr>
      </p:pic>
    </p:spTree>
    <p:extLst>
      <p:ext uri="{BB962C8B-B14F-4D97-AF65-F5344CB8AC3E}">
        <p14:creationId xmlns:p14="http://schemas.microsoft.com/office/powerpoint/2010/main" val="1718221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5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3594100" cy="4351338"/>
          </a:xfrm>
        </p:spPr>
        <p:txBody>
          <a:bodyPr/>
          <a:lstStyle/>
          <a:p>
            <a:pPr marL="0" indent="0">
              <a:buNone/>
            </a:pPr>
            <a:r>
              <a:rPr lang="en-US" dirty="0" smtClean="0">
                <a:latin typeface="Georgia" panose="02040502050405020303" pitchFamily="18" charset="0"/>
              </a:rPr>
              <a:t>Eating / Mouthparts</a:t>
            </a:r>
          </a:p>
          <a:p>
            <a:pPr marL="0" indent="0">
              <a:buNone/>
            </a:pPr>
            <a:endParaRPr lang="en-US" dirty="0"/>
          </a:p>
          <a:p>
            <a:pPr marL="0" indent="0">
              <a:buNone/>
            </a:pPr>
            <a:r>
              <a:rPr lang="en-US" sz="2000" dirty="0" smtClean="0"/>
              <a:t>Proboscis</a:t>
            </a:r>
          </a:p>
          <a:p>
            <a:r>
              <a:rPr lang="en-US" sz="2000" dirty="0" smtClean="0"/>
              <a:t>Straw for liquids</a:t>
            </a:r>
          </a:p>
          <a:p>
            <a:pPr marL="0" indent="0">
              <a:buNone/>
            </a:pPr>
            <a:endParaRPr lang="en-US" sz="2000" dirty="0"/>
          </a:p>
          <a:p>
            <a:pPr marL="0" indent="0">
              <a:buNone/>
            </a:pPr>
            <a:r>
              <a:rPr lang="en-US" sz="2000" dirty="0" smtClean="0"/>
              <a:t>Mandibles</a:t>
            </a:r>
          </a:p>
          <a:p>
            <a:r>
              <a:rPr lang="en-US" sz="2000" dirty="0" smtClean="0"/>
              <a:t>Holding and moving</a:t>
            </a:r>
            <a:endParaRPr lang="en-US" sz="2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321" y="558265"/>
            <a:ext cx="3254799" cy="3131608"/>
          </a:xfrm>
          <a:prstGeom prst="rect">
            <a:avLst/>
          </a:prstGeom>
          <a:ln w="12700">
            <a:solidFill>
              <a:schemeClr val="tx1"/>
            </a:solidFill>
          </a:ln>
        </p:spPr>
      </p:pic>
      <p:sp>
        <p:nvSpPr>
          <p:cNvPr id="6" name="TextBox 5"/>
          <p:cNvSpPr txBox="1"/>
          <p:nvPr/>
        </p:nvSpPr>
        <p:spPr>
          <a:xfrm>
            <a:off x="4711849" y="6655585"/>
            <a:ext cx="4763621"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a:t>
            </a:r>
            <a:r>
              <a:rPr lang="en-US" sz="1000" dirty="0">
                <a:solidFill>
                  <a:schemeClr val="bg2">
                    <a:lumMod val="75000"/>
                  </a:schemeClr>
                </a:solidFill>
                <a:latin typeface="Arial" panose="020B0604020202020204" pitchFamily="34" charset="0"/>
                <a:cs typeface="Arial" panose="020B0604020202020204" pitchFamily="34" charset="0"/>
              </a:rPr>
              <a:t>: USGS Bee Inventory and Monitoring </a:t>
            </a:r>
            <a:r>
              <a:rPr lang="en-US" sz="1000" dirty="0" smtClean="0">
                <a:solidFill>
                  <a:schemeClr val="bg2">
                    <a:lumMod val="75000"/>
                  </a:schemeClr>
                </a:solidFill>
                <a:latin typeface="Arial" panose="020B0604020202020204" pitchFamily="34" charset="0"/>
                <a:cs typeface="Arial" panose="020B0604020202020204" pitchFamily="34" charset="0"/>
              </a:rPr>
              <a:t>Lab (top), Adam Siegel (bottom) </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8142" y="3302596"/>
            <a:ext cx="3145917" cy="3087713"/>
          </a:xfrm>
          <a:prstGeom prst="rect">
            <a:avLst/>
          </a:prstGeom>
          <a:ln w="12700">
            <a:solidFill>
              <a:schemeClr val="tx1"/>
            </a:solidFill>
          </a:ln>
        </p:spPr>
      </p:pic>
    </p:spTree>
    <p:extLst>
      <p:ext uri="{BB962C8B-B14F-4D97-AF65-F5344CB8AC3E}">
        <p14:creationId xmlns:p14="http://schemas.microsoft.com/office/powerpoint/2010/main" val="754009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2905858" cy="4351338"/>
          </a:xfrm>
        </p:spPr>
        <p:txBody>
          <a:bodyPr/>
          <a:lstStyle/>
          <a:p>
            <a:pPr marL="0" indent="0">
              <a:buNone/>
            </a:pPr>
            <a:r>
              <a:rPr lang="en-US" dirty="0" smtClean="0">
                <a:latin typeface="Georgia" panose="02040502050405020303" pitchFamily="18" charset="0"/>
              </a:rPr>
              <a:t>Body Surface</a:t>
            </a:r>
          </a:p>
          <a:p>
            <a:pPr marL="0" indent="0">
              <a:buNone/>
            </a:pPr>
            <a:endParaRPr lang="en-US" dirty="0"/>
          </a:p>
          <a:p>
            <a:r>
              <a:rPr lang="en-US" sz="2000" dirty="0" smtClean="0"/>
              <a:t>Covered in tiny hairs</a:t>
            </a:r>
          </a:p>
          <a:p>
            <a:r>
              <a:rPr lang="en-US" sz="2000" dirty="0" smtClean="0"/>
              <a:t>Pollen clings to them</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7173" y="1690688"/>
            <a:ext cx="4468177" cy="3676650"/>
          </a:xfrm>
          <a:prstGeom prst="rect">
            <a:avLst/>
          </a:prstGeom>
          <a:ln w="12700">
            <a:solidFill>
              <a:schemeClr val="tx1"/>
            </a:solidFill>
          </a:ln>
        </p:spPr>
      </p:pic>
      <p:sp>
        <p:nvSpPr>
          <p:cNvPr id="6" name="TextBox 5"/>
          <p:cNvSpPr txBox="1"/>
          <p:nvPr/>
        </p:nvSpPr>
        <p:spPr>
          <a:xfrm>
            <a:off x="7875270" y="6655585"/>
            <a:ext cx="1554480"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a:t>
            </a:r>
            <a:r>
              <a:rPr lang="en-US" sz="1000" dirty="0">
                <a:solidFill>
                  <a:schemeClr val="bg2">
                    <a:lumMod val="75000"/>
                  </a:schemeClr>
                </a:solidFill>
                <a:latin typeface="Arial" panose="020B0604020202020204" pitchFamily="34" charset="0"/>
                <a:cs typeface="Arial" panose="020B0604020202020204" pitchFamily="34" charset="0"/>
              </a:rPr>
              <a:t>: </a:t>
            </a:r>
            <a:r>
              <a:rPr lang="en-US" sz="1000" dirty="0" smtClean="0">
                <a:solidFill>
                  <a:schemeClr val="bg2">
                    <a:lumMod val="75000"/>
                  </a:schemeClr>
                </a:solidFill>
                <a:latin typeface="Arial" panose="020B0604020202020204" pitchFamily="34" charset="0"/>
                <a:cs typeface="Arial" panose="020B0604020202020204" pitchFamily="34" charset="0"/>
              </a:rPr>
              <a:t>John Sullivan</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376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3785088" cy="4351338"/>
          </a:xfrm>
        </p:spPr>
        <p:txBody>
          <a:bodyPr>
            <a:normAutofit/>
          </a:bodyPr>
          <a:lstStyle/>
          <a:p>
            <a:pPr marL="0" indent="0">
              <a:buNone/>
            </a:pPr>
            <a:r>
              <a:rPr lang="en-US" dirty="0" smtClean="0">
                <a:latin typeface="Georgia" panose="02040502050405020303" pitchFamily="18" charset="0"/>
              </a:rPr>
              <a:t>Locomotion / Flight</a:t>
            </a:r>
          </a:p>
          <a:p>
            <a:pPr marL="0" indent="0">
              <a:buNone/>
            </a:pPr>
            <a:r>
              <a:rPr lang="en-US" sz="1600" i="1" dirty="0" smtClean="0"/>
              <a:t>All connected to thorax</a:t>
            </a:r>
          </a:p>
          <a:p>
            <a:pPr marL="0" indent="0">
              <a:buNone/>
            </a:pPr>
            <a:endParaRPr lang="en-US" dirty="0"/>
          </a:p>
          <a:p>
            <a:pPr marL="0" indent="0">
              <a:lnSpc>
                <a:spcPct val="100000"/>
              </a:lnSpc>
              <a:spcBef>
                <a:spcPts val="0"/>
              </a:spcBef>
              <a:buNone/>
            </a:pPr>
            <a:r>
              <a:rPr lang="en-US" sz="2000" dirty="0" smtClean="0"/>
              <a:t>Wings (4)</a:t>
            </a:r>
          </a:p>
          <a:p>
            <a:pPr>
              <a:lnSpc>
                <a:spcPct val="100000"/>
              </a:lnSpc>
              <a:spcBef>
                <a:spcPts val="0"/>
              </a:spcBef>
            </a:pPr>
            <a:r>
              <a:rPr lang="en-US" sz="2000" dirty="0" smtClean="0"/>
              <a:t>Front and rear lock together</a:t>
            </a:r>
          </a:p>
          <a:p>
            <a:pPr>
              <a:lnSpc>
                <a:spcPct val="100000"/>
              </a:lnSpc>
              <a:spcBef>
                <a:spcPts val="0"/>
              </a:spcBef>
            </a:pPr>
            <a:r>
              <a:rPr lang="en-US" sz="2000" dirty="0" smtClean="0"/>
              <a:t>Create “buzz”</a:t>
            </a:r>
          </a:p>
          <a:p>
            <a:pPr marL="0" indent="0">
              <a:lnSpc>
                <a:spcPct val="100000"/>
              </a:lnSpc>
              <a:spcBef>
                <a:spcPts val="0"/>
              </a:spcBef>
              <a:buNone/>
            </a:pPr>
            <a:endParaRPr lang="en-US" sz="2000" dirty="0"/>
          </a:p>
          <a:p>
            <a:pPr marL="0" indent="0">
              <a:lnSpc>
                <a:spcPct val="100000"/>
              </a:lnSpc>
              <a:spcBef>
                <a:spcPts val="0"/>
              </a:spcBef>
              <a:buNone/>
            </a:pPr>
            <a:r>
              <a:rPr lang="en-US" sz="2000" dirty="0" smtClean="0"/>
              <a:t>Legs (6)</a:t>
            </a:r>
          </a:p>
          <a:p>
            <a:pPr>
              <a:lnSpc>
                <a:spcPct val="100000"/>
              </a:lnSpc>
              <a:spcBef>
                <a:spcPts val="0"/>
              </a:spcBef>
            </a:pPr>
            <a:r>
              <a:rPr lang="en-US" sz="2000" dirty="0" smtClean="0"/>
              <a:t>Claws</a:t>
            </a:r>
          </a:p>
          <a:p>
            <a:pPr>
              <a:lnSpc>
                <a:spcPct val="100000"/>
              </a:lnSpc>
              <a:spcBef>
                <a:spcPts val="0"/>
              </a:spcBef>
            </a:pPr>
            <a:r>
              <a:rPr lang="en-US" sz="2000" dirty="0" smtClean="0"/>
              <a:t>Pollen baskets</a:t>
            </a:r>
            <a:endParaRPr lang="en-US" sz="20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0037" y="1291521"/>
            <a:ext cx="3458385" cy="2278397"/>
          </a:xfrm>
          <a:prstGeom prst="rect">
            <a:avLst/>
          </a:prstGeom>
          <a:ln w="12700">
            <a:solidFill>
              <a:schemeClr val="tx1"/>
            </a:solidFill>
          </a:ln>
        </p:spPr>
      </p:pic>
      <p:sp>
        <p:nvSpPr>
          <p:cNvPr id="7" name="TextBox 6"/>
          <p:cNvSpPr txBox="1"/>
          <p:nvPr/>
        </p:nvSpPr>
        <p:spPr>
          <a:xfrm>
            <a:off x="6439230" y="6649357"/>
            <a:ext cx="2854601"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 Spike Walker (top), Kim Post (bottom)</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9803" y="3712746"/>
            <a:ext cx="3578854" cy="2868939"/>
          </a:xfrm>
          <a:prstGeom prst="rect">
            <a:avLst/>
          </a:prstGeom>
          <a:ln w="12700">
            <a:solidFill>
              <a:schemeClr val="tx1"/>
            </a:solidFill>
          </a:ln>
        </p:spPr>
      </p:pic>
    </p:spTree>
    <p:extLst>
      <p:ext uri="{BB962C8B-B14F-4D97-AF65-F5344CB8AC3E}">
        <p14:creationId xmlns:p14="http://schemas.microsoft.com/office/powerpoint/2010/main" val="3925906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3785088" cy="4351338"/>
          </a:xfrm>
        </p:spPr>
        <p:txBody>
          <a:bodyPr>
            <a:normAutofit/>
          </a:bodyPr>
          <a:lstStyle/>
          <a:p>
            <a:pPr marL="0" indent="0">
              <a:buNone/>
            </a:pPr>
            <a:r>
              <a:rPr lang="en-US" dirty="0" smtClean="0">
                <a:latin typeface="Georgia" panose="02040502050405020303" pitchFamily="18" charset="0"/>
              </a:rPr>
              <a:t>Locomotion / Flight</a:t>
            </a:r>
          </a:p>
          <a:p>
            <a:pPr marL="0" indent="0">
              <a:buNone/>
            </a:pPr>
            <a:r>
              <a:rPr lang="en-US" sz="1600" i="1" dirty="0" smtClean="0"/>
              <a:t>All connected to thorax</a:t>
            </a:r>
          </a:p>
          <a:p>
            <a:pPr marL="0" indent="0">
              <a:buNone/>
            </a:pPr>
            <a:endParaRPr lang="en-US" dirty="0"/>
          </a:p>
          <a:p>
            <a:pPr marL="0" indent="0">
              <a:lnSpc>
                <a:spcPct val="100000"/>
              </a:lnSpc>
              <a:spcBef>
                <a:spcPts val="0"/>
              </a:spcBef>
              <a:buNone/>
            </a:pPr>
            <a:r>
              <a:rPr lang="en-US" sz="2000" dirty="0" smtClean="0"/>
              <a:t>Wings (4)</a:t>
            </a:r>
          </a:p>
          <a:p>
            <a:pPr>
              <a:lnSpc>
                <a:spcPct val="100000"/>
              </a:lnSpc>
              <a:spcBef>
                <a:spcPts val="0"/>
              </a:spcBef>
            </a:pPr>
            <a:r>
              <a:rPr lang="en-US" sz="2000" dirty="0" smtClean="0"/>
              <a:t>Front and rear lock together</a:t>
            </a:r>
          </a:p>
          <a:p>
            <a:pPr>
              <a:lnSpc>
                <a:spcPct val="100000"/>
              </a:lnSpc>
              <a:spcBef>
                <a:spcPts val="0"/>
              </a:spcBef>
            </a:pPr>
            <a:r>
              <a:rPr lang="en-US" sz="2000" dirty="0" smtClean="0"/>
              <a:t>Create “buzz”</a:t>
            </a:r>
          </a:p>
          <a:p>
            <a:pPr marL="0" indent="0">
              <a:lnSpc>
                <a:spcPct val="100000"/>
              </a:lnSpc>
              <a:spcBef>
                <a:spcPts val="0"/>
              </a:spcBef>
              <a:buNone/>
            </a:pPr>
            <a:endParaRPr lang="en-US" sz="2000" dirty="0"/>
          </a:p>
          <a:p>
            <a:pPr marL="0" indent="0">
              <a:lnSpc>
                <a:spcPct val="100000"/>
              </a:lnSpc>
              <a:spcBef>
                <a:spcPts val="0"/>
              </a:spcBef>
              <a:buNone/>
            </a:pPr>
            <a:r>
              <a:rPr lang="en-US" sz="2000" dirty="0" smtClean="0"/>
              <a:t>Legs (6)</a:t>
            </a:r>
          </a:p>
          <a:p>
            <a:pPr>
              <a:lnSpc>
                <a:spcPct val="100000"/>
              </a:lnSpc>
              <a:spcBef>
                <a:spcPts val="0"/>
              </a:spcBef>
            </a:pPr>
            <a:r>
              <a:rPr lang="en-US" sz="2000" dirty="0" smtClean="0"/>
              <a:t>Claws</a:t>
            </a:r>
          </a:p>
          <a:p>
            <a:pPr>
              <a:lnSpc>
                <a:spcPct val="100000"/>
              </a:lnSpc>
              <a:spcBef>
                <a:spcPts val="0"/>
              </a:spcBef>
            </a:pPr>
            <a:r>
              <a:rPr lang="en-US" sz="2000" dirty="0" smtClean="0"/>
              <a:t>Pollen baskets</a:t>
            </a:r>
            <a:endParaRPr lang="en-US" sz="2000" dirty="0"/>
          </a:p>
        </p:txBody>
      </p:sp>
      <p:sp>
        <p:nvSpPr>
          <p:cNvPr id="7" name="TextBox 6"/>
          <p:cNvSpPr txBox="1"/>
          <p:nvPr/>
        </p:nvSpPr>
        <p:spPr>
          <a:xfrm>
            <a:off x="7866344" y="6643862"/>
            <a:ext cx="1609125"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a:t>
            </a:r>
            <a:r>
              <a:rPr lang="en-US" sz="1000" dirty="0">
                <a:solidFill>
                  <a:schemeClr val="bg2">
                    <a:lumMod val="75000"/>
                  </a:schemeClr>
                </a:solidFill>
                <a:latin typeface="Arial" panose="020B0604020202020204" pitchFamily="34" charset="0"/>
                <a:cs typeface="Arial" panose="020B0604020202020204" pitchFamily="34" charset="0"/>
              </a:rPr>
              <a:t>: </a:t>
            </a:r>
            <a:r>
              <a:rPr lang="en-US" sz="1000" dirty="0" smtClean="0">
                <a:solidFill>
                  <a:schemeClr val="bg2">
                    <a:lumMod val="75000"/>
                  </a:schemeClr>
                </a:solidFill>
                <a:latin typeface="Arial" panose="020B0604020202020204" pitchFamily="34" charset="0"/>
                <a:cs typeface="Arial" panose="020B0604020202020204" pitchFamily="34" charset="0"/>
              </a:rPr>
              <a:t>Spike Walker</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271569" y="2271633"/>
            <a:ext cx="4621910" cy="3459322"/>
          </a:xfrm>
          <a:prstGeom prst="rect">
            <a:avLst/>
          </a:prstGeom>
          <a:ln w="12700">
            <a:solidFill>
              <a:schemeClr val="tx1"/>
            </a:solidFill>
          </a:ln>
        </p:spPr>
      </p:pic>
    </p:spTree>
    <p:extLst>
      <p:ext uri="{BB962C8B-B14F-4D97-AF65-F5344CB8AC3E}">
        <p14:creationId xmlns:p14="http://schemas.microsoft.com/office/powerpoint/2010/main" val="1956669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3785088" cy="4351338"/>
          </a:xfrm>
        </p:spPr>
        <p:txBody>
          <a:bodyPr>
            <a:normAutofit/>
          </a:bodyPr>
          <a:lstStyle/>
          <a:p>
            <a:pPr marL="0" indent="0">
              <a:buNone/>
            </a:pPr>
            <a:r>
              <a:rPr lang="en-US" dirty="0" smtClean="0">
                <a:latin typeface="Georgia" panose="02040502050405020303" pitchFamily="18" charset="0"/>
              </a:rPr>
              <a:t>Locomotion / Flight</a:t>
            </a:r>
          </a:p>
          <a:p>
            <a:pPr marL="0" indent="0">
              <a:buNone/>
            </a:pPr>
            <a:r>
              <a:rPr lang="en-US" sz="1600" i="1" dirty="0" smtClean="0"/>
              <a:t>All connected to thorax</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807" y="2787161"/>
            <a:ext cx="5125082" cy="2881435"/>
          </a:xfrm>
          <a:prstGeom prst="rect">
            <a:avLst/>
          </a:prstGeom>
          <a:ln w="12700">
            <a:solidFill>
              <a:schemeClr val="tx1"/>
            </a:solidFill>
          </a:ln>
        </p:spPr>
      </p:pic>
      <p:sp>
        <p:nvSpPr>
          <p:cNvPr id="6" name="TextBox 5"/>
          <p:cNvSpPr txBox="1"/>
          <p:nvPr/>
        </p:nvSpPr>
        <p:spPr>
          <a:xfrm>
            <a:off x="4384109" y="6655585"/>
            <a:ext cx="5179044"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a:t>
            </a:r>
            <a:r>
              <a:rPr lang="en-US" sz="1000" dirty="0">
                <a:solidFill>
                  <a:schemeClr val="bg2">
                    <a:lumMod val="75000"/>
                  </a:schemeClr>
                </a:solidFill>
                <a:latin typeface="Arial" panose="020B0604020202020204" pitchFamily="34" charset="0"/>
                <a:cs typeface="Arial" panose="020B0604020202020204" pitchFamily="34" charset="0"/>
              </a:rPr>
              <a:t>: </a:t>
            </a:r>
            <a:r>
              <a:rPr lang="en-US" sz="1000" dirty="0" smtClean="0">
                <a:solidFill>
                  <a:schemeClr val="bg2">
                    <a:lumMod val="75000"/>
                  </a:schemeClr>
                </a:solidFill>
                <a:latin typeface="Arial" panose="020B0604020202020204" pitchFamily="34" charset="0"/>
                <a:cs typeface="Arial" panose="020B0604020202020204" pitchFamily="34" charset="0"/>
              </a:rPr>
              <a:t>Heidi &amp; Hans </a:t>
            </a:r>
            <a:r>
              <a:rPr lang="en-US" sz="1000" dirty="0" err="1" smtClean="0">
                <a:solidFill>
                  <a:schemeClr val="bg2">
                    <a:lumMod val="75000"/>
                  </a:schemeClr>
                </a:solidFill>
                <a:latin typeface="Arial" panose="020B0604020202020204" pitchFamily="34" charset="0"/>
                <a:cs typeface="Arial" panose="020B0604020202020204" pitchFamily="34" charset="0"/>
              </a:rPr>
              <a:t>Juergen</a:t>
            </a:r>
            <a:r>
              <a:rPr lang="en-US" sz="1000" dirty="0" smtClean="0">
                <a:solidFill>
                  <a:schemeClr val="bg2">
                    <a:lumMod val="75000"/>
                  </a:schemeClr>
                </a:solidFill>
                <a:latin typeface="Arial" panose="020B0604020202020204" pitchFamily="34" charset="0"/>
                <a:cs typeface="Arial" panose="020B0604020202020204" pitchFamily="34" charset="0"/>
              </a:rPr>
              <a:t> Koch / Minden Pictures (left), Gilles San Martin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989521" y="2314056"/>
            <a:ext cx="4527757" cy="2999335"/>
          </a:xfrm>
          <a:prstGeom prst="rect">
            <a:avLst/>
          </a:prstGeom>
          <a:ln w="12700">
            <a:solidFill>
              <a:schemeClr val="tx1"/>
            </a:solidFill>
          </a:ln>
        </p:spPr>
      </p:pic>
    </p:spTree>
    <p:extLst>
      <p:ext uri="{BB962C8B-B14F-4D97-AF65-F5344CB8AC3E}">
        <p14:creationId xmlns:p14="http://schemas.microsoft.com/office/powerpoint/2010/main" val="3756370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2501412" cy="4351338"/>
          </a:xfrm>
        </p:spPr>
        <p:txBody>
          <a:bodyPr/>
          <a:lstStyle/>
          <a:p>
            <a:pPr marL="0" indent="0">
              <a:buNone/>
            </a:pPr>
            <a:r>
              <a:rPr lang="en-US" dirty="0" smtClean="0">
                <a:latin typeface="Georgia" panose="02040502050405020303" pitchFamily="18" charset="0"/>
              </a:rPr>
              <a:t>Stinger</a:t>
            </a:r>
          </a:p>
          <a:p>
            <a:pPr marL="0" indent="0">
              <a:buNone/>
            </a:pPr>
            <a:endParaRPr lang="en-US" dirty="0"/>
          </a:p>
          <a:p>
            <a:r>
              <a:rPr lang="en-US" sz="2000" dirty="0" smtClean="0"/>
              <a:t>Barbed</a:t>
            </a:r>
          </a:p>
          <a:p>
            <a:r>
              <a:rPr lang="en-US" sz="2000" dirty="0" smtClean="0"/>
              <a:t>Pulled out of body after stinging</a:t>
            </a:r>
          </a:p>
          <a:p>
            <a:r>
              <a:rPr lang="en-US" sz="2000" dirty="0" smtClean="0"/>
              <a:t>Bee dies</a:t>
            </a:r>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17838" y="4688649"/>
            <a:ext cx="4908008" cy="1915839"/>
          </a:xfrm>
          <a:prstGeom prst="rect">
            <a:avLst/>
          </a:prstGeom>
          <a:ln w="12700">
            <a:solidFill>
              <a:schemeClr val="tx1"/>
            </a:solidFill>
          </a:ln>
        </p:spPr>
      </p:pic>
      <p:sp>
        <p:nvSpPr>
          <p:cNvPr id="6" name="TextBox 5"/>
          <p:cNvSpPr txBox="1"/>
          <p:nvPr/>
        </p:nvSpPr>
        <p:spPr>
          <a:xfrm>
            <a:off x="5887233" y="6643862"/>
            <a:ext cx="3494453"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 Bee Culture (top), </a:t>
            </a:r>
            <a:r>
              <a:rPr lang="en-US" sz="1000" dirty="0" err="1">
                <a:solidFill>
                  <a:schemeClr val="bg2">
                    <a:lumMod val="75000"/>
                  </a:schemeClr>
                </a:solidFill>
                <a:latin typeface="Arial" panose="020B0604020202020204" pitchFamily="34" charset="0"/>
                <a:cs typeface="Arial" panose="020B0604020202020204" pitchFamily="34" charset="0"/>
              </a:rPr>
              <a:t>Landcare</a:t>
            </a:r>
            <a:r>
              <a:rPr lang="en-US" sz="1000" dirty="0">
                <a:solidFill>
                  <a:schemeClr val="bg2">
                    <a:lumMod val="75000"/>
                  </a:schemeClr>
                </a:solidFill>
                <a:latin typeface="Arial" panose="020B0604020202020204" pitchFamily="34" charset="0"/>
                <a:cs typeface="Arial" panose="020B0604020202020204" pitchFamily="34" charset="0"/>
              </a:rPr>
              <a:t> Research </a:t>
            </a:r>
            <a:r>
              <a:rPr lang="en-US" sz="1000" dirty="0" smtClean="0">
                <a:solidFill>
                  <a:schemeClr val="bg2">
                    <a:lumMod val="75000"/>
                  </a:schemeClr>
                </a:solidFill>
                <a:latin typeface="Arial" panose="020B0604020202020204" pitchFamily="34" charset="0"/>
                <a:cs typeface="Arial" panose="020B0604020202020204" pitchFamily="34" charset="0"/>
              </a:rPr>
              <a:t>(bottom)</a:t>
            </a:r>
            <a:endParaRPr lang="en-US" sz="1000" dirty="0">
              <a:solidFill>
                <a:schemeClr val="bg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6829" y="1237932"/>
            <a:ext cx="4170025" cy="3332965"/>
          </a:xfrm>
          <a:prstGeom prst="rect">
            <a:avLst/>
          </a:prstGeom>
        </p:spPr>
      </p:pic>
    </p:spTree>
    <p:extLst>
      <p:ext uri="{BB962C8B-B14F-4D97-AF65-F5344CB8AC3E}">
        <p14:creationId xmlns:p14="http://schemas.microsoft.com/office/powerpoint/2010/main" val="2016628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10919"/>
            <a:ext cx="6858000" cy="1495709"/>
          </a:xfrm>
        </p:spPr>
        <p:txBody>
          <a:bodyPr/>
          <a:lstStyle/>
          <a:p>
            <a:r>
              <a:rPr lang="en-US" dirty="0" smtClean="0"/>
              <a:t>Agenda</a:t>
            </a:r>
            <a:endParaRPr lang="en-US" dirty="0"/>
          </a:p>
        </p:txBody>
      </p:sp>
      <p:sp>
        <p:nvSpPr>
          <p:cNvPr id="3" name="Subtitle 2"/>
          <p:cNvSpPr>
            <a:spLocks noGrp="1"/>
          </p:cNvSpPr>
          <p:nvPr>
            <p:ph type="subTitle" idx="1"/>
          </p:nvPr>
        </p:nvSpPr>
        <p:spPr>
          <a:xfrm>
            <a:off x="1143000" y="2620599"/>
            <a:ext cx="6858000" cy="2427973"/>
          </a:xfrm>
        </p:spPr>
        <p:txBody>
          <a:bodyPr/>
          <a:lstStyle/>
          <a:p>
            <a:pPr marL="342900" indent="-342900">
              <a:buFontTx/>
              <a:buChar char="-"/>
            </a:pPr>
            <a:r>
              <a:rPr lang="en-US" sz="2800" dirty="0" smtClean="0"/>
              <a:t>Basic bee anatomy</a:t>
            </a:r>
          </a:p>
          <a:p>
            <a:pPr marL="342900" indent="-342900">
              <a:buFontTx/>
              <a:buChar char="-"/>
            </a:pPr>
            <a:r>
              <a:rPr lang="en-US" sz="2800" dirty="0" smtClean="0"/>
              <a:t>Types of honey bees &amp; life cycle</a:t>
            </a:r>
          </a:p>
          <a:p>
            <a:pPr marL="342900" indent="-342900">
              <a:buFontTx/>
              <a:buChar char="-"/>
            </a:pPr>
            <a:r>
              <a:rPr lang="en-US" sz="2800" dirty="0" smtClean="0"/>
              <a:t>Nectar, pollen, and honey</a:t>
            </a:r>
          </a:p>
          <a:p>
            <a:pPr marL="342900" indent="-342900">
              <a:buFontTx/>
              <a:buChar char="-"/>
            </a:pPr>
            <a:r>
              <a:rPr lang="en-US" sz="2800" dirty="0" smtClean="0"/>
              <a:t>Communication</a:t>
            </a:r>
          </a:p>
        </p:txBody>
      </p:sp>
    </p:spTree>
    <p:extLst>
      <p:ext uri="{BB962C8B-B14F-4D97-AF65-F5344CB8AC3E}">
        <p14:creationId xmlns:p14="http://schemas.microsoft.com/office/powerpoint/2010/main" val="1005606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Bee Anatomy</a:t>
            </a:r>
            <a:endParaRPr lang="en-US" dirty="0"/>
          </a:p>
        </p:txBody>
      </p:sp>
      <p:sp>
        <p:nvSpPr>
          <p:cNvPr id="3" name="Content Placeholder 2"/>
          <p:cNvSpPr>
            <a:spLocks noGrp="1"/>
          </p:cNvSpPr>
          <p:nvPr>
            <p:ph idx="1"/>
          </p:nvPr>
        </p:nvSpPr>
        <p:spPr>
          <a:xfrm>
            <a:off x="628650" y="1825625"/>
            <a:ext cx="2132135" cy="4351338"/>
          </a:xfrm>
        </p:spPr>
        <p:txBody>
          <a:bodyPr/>
          <a:lstStyle/>
          <a:p>
            <a:pPr marL="0" indent="0">
              <a:buNone/>
            </a:pPr>
            <a:r>
              <a:rPr lang="en-US" dirty="0" smtClean="0">
                <a:latin typeface="Georgia" panose="02040502050405020303" pitchFamily="18" charset="0"/>
              </a:rPr>
              <a:t>Wax Glands</a:t>
            </a:r>
          </a:p>
          <a:p>
            <a:pPr marL="0" indent="0">
              <a:buNone/>
            </a:pPr>
            <a:endParaRPr lang="en-US" dirty="0"/>
          </a:p>
          <a:p>
            <a:r>
              <a:rPr lang="en-US" sz="2000" dirty="0" smtClean="0"/>
              <a:t>8 glands</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13673" y="1414463"/>
            <a:ext cx="5831743" cy="4762500"/>
          </a:xfrm>
          <a:prstGeom prst="rect">
            <a:avLst/>
          </a:prstGeom>
          <a:ln w="12700">
            <a:solidFill>
              <a:schemeClr val="tx1"/>
            </a:solidFill>
          </a:ln>
        </p:spPr>
      </p:pic>
      <p:sp>
        <p:nvSpPr>
          <p:cNvPr id="5" name="TextBox 4"/>
          <p:cNvSpPr txBox="1"/>
          <p:nvPr/>
        </p:nvSpPr>
        <p:spPr>
          <a:xfrm>
            <a:off x="7643447" y="6632139"/>
            <a:ext cx="2664362"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a:t>
            </a:r>
            <a:r>
              <a:rPr lang="en-US" sz="1000" dirty="0">
                <a:solidFill>
                  <a:schemeClr val="bg2">
                    <a:lumMod val="75000"/>
                  </a:schemeClr>
                </a:solidFill>
                <a:latin typeface="Arial" panose="020B0604020202020204" pitchFamily="34" charset="0"/>
                <a:cs typeface="Arial" panose="020B0604020202020204" pitchFamily="34" charset="0"/>
              </a:rPr>
              <a:t>: Helga </a:t>
            </a:r>
            <a:r>
              <a:rPr lang="en-US" sz="1000" dirty="0" err="1">
                <a:solidFill>
                  <a:schemeClr val="bg2">
                    <a:lumMod val="75000"/>
                  </a:schemeClr>
                </a:solidFill>
                <a:latin typeface="Arial" panose="020B0604020202020204" pitchFamily="34" charset="0"/>
                <a:cs typeface="Arial" panose="020B0604020202020204" pitchFamily="34" charset="0"/>
              </a:rPr>
              <a:t>Heilmann</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439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sp>
        <p:nvSpPr>
          <p:cNvPr id="3" name="Content Placeholder 2"/>
          <p:cNvSpPr>
            <a:spLocks noGrp="1"/>
          </p:cNvSpPr>
          <p:nvPr>
            <p:ph idx="1"/>
          </p:nvPr>
        </p:nvSpPr>
        <p:spPr>
          <a:xfrm>
            <a:off x="628650" y="1825625"/>
            <a:ext cx="3626827" cy="4351338"/>
          </a:xfrm>
        </p:spPr>
        <p:txBody>
          <a:bodyPr/>
          <a:lstStyle/>
          <a:p>
            <a:pPr marL="0" indent="0">
              <a:buNone/>
            </a:pPr>
            <a:r>
              <a:rPr lang="en-US" dirty="0" smtClean="0">
                <a:latin typeface="Georgia" panose="02040502050405020303" pitchFamily="18" charset="0"/>
              </a:rPr>
              <a:t>Castes</a:t>
            </a:r>
          </a:p>
          <a:p>
            <a:pPr marL="0" indent="0">
              <a:buNone/>
            </a:pPr>
            <a:endParaRPr lang="en-US" dirty="0"/>
          </a:p>
          <a:p>
            <a:pPr marL="0" indent="0">
              <a:buNone/>
            </a:pPr>
            <a:r>
              <a:rPr lang="en-US" sz="2000" dirty="0" smtClean="0"/>
              <a:t>Drones (a)</a:t>
            </a:r>
          </a:p>
          <a:p>
            <a:r>
              <a:rPr lang="en-US" sz="2000" dirty="0" smtClean="0"/>
              <a:t>Males, limited functions</a:t>
            </a:r>
          </a:p>
          <a:p>
            <a:pPr marL="0" indent="0">
              <a:buNone/>
            </a:pPr>
            <a:r>
              <a:rPr lang="en-US" sz="2000" dirty="0" smtClean="0"/>
              <a:t>Queen (b)</a:t>
            </a:r>
          </a:p>
          <a:p>
            <a:r>
              <a:rPr lang="en-US" sz="2000" dirty="0" smtClean="0"/>
              <a:t>Female, can reproduce</a:t>
            </a:r>
          </a:p>
          <a:p>
            <a:pPr marL="0" indent="0">
              <a:buNone/>
            </a:pPr>
            <a:r>
              <a:rPr lang="en-US" sz="2000" dirty="0" smtClean="0"/>
              <a:t>Workers (c)</a:t>
            </a:r>
          </a:p>
          <a:p>
            <a:r>
              <a:rPr lang="en-US" sz="2000" dirty="0" smtClean="0"/>
              <a:t>Female, cannot reproduce</a:t>
            </a:r>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2000" y="1325261"/>
            <a:ext cx="3629616" cy="1661173"/>
          </a:xfrm>
          <a:prstGeom prst="rect">
            <a:avLst/>
          </a:prstGeom>
          <a:ln w="12700">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72000" y="3083941"/>
            <a:ext cx="4067175" cy="1891971"/>
          </a:xfrm>
          <a:prstGeom prst="rect">
            <a:avLst/>
          </a:prstGeom>
          <a:ln w="12700">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72000" y="5073419"/>
            <a:ext cx="3070790" cy="1649513"/>
          </a:xfrm>
          <a:prstGeom prst="rect">
            <a:avLst/>
          </a:prstGeom>
          <a:ln w="12700">
            <a:solidFill>
              <a:schemeClr val="tx1"/>
            </a:solidFill>
          </a:ln>
        </p:spPr>
      </p:pic>
      <p:sp>
        <p:nvSpPr>
          <p:cNvPr id="8" name="TextBox 7"/>
          <p:cNvSpPr txBox="1"/>
          <p:nvPr/>
        </p:nvSpPr>
        <p:spPr>
          <a:xfrm>
            <a:off x="7831015" y="6632139"/>
            <a:ext cx="2664362"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a:t>
            </a:r>
            <a:r>
              <a:rPr lang="en-US" sz="1000" dirty="0">
                <a:solidFill>
                  <a:schemeClr val="bg2">
                    <a:lumMod val="75000"/>
                  </a:schemeClr>
                </a:solidFill>
                <a:latin typeface="Arial" panose="020B0604020202020204" pitchFamily="34" charset="0"/>
                <a:cs typeface="Arial" panose="020B0604020202020204" pitchFamily="34" charset="0"/>
              </a:rPr>
              <a:t>: Mike Bentley</a:t>
            </a:r>
          </a:p>
        </p:txBody>
      </p:sp>
    </p:spTree>
    <p:extLst>
      <p:ext uri="{BB962C8B-B14F-4D97-AF65-F5344CB8AC3E}">
        <p14:creationId xmlns:p14="http://schemas.microsoft.com/office/powerpoint/2010/main" val="1264757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62754" y="1416357"/>
            <a:ext cx="5082308" cy="2326029"/>
          </a:xfrm>
          <a:prstGeom prst="rect">
            <a:avLst/>
          </a:prstGeom>
          <a:ln w="12700">
            <a:solidFill>
              <a:schemeClr val="tx1"/>
            </a:solidFill>
          </a:ln>
        </p:spPr>
      </p:pic>
      <p:sp>
        <p:nvSpPr>
          <p:cNvPr id="3" name="Content Placeholder 2"/>
          <p:cNvSpPr>
            <a:spLocks noGrp="1"/>
          </p:cNvSpPr>
          <p:nvPr>
            <p:ph idx="1"/>
          </p:nvPr>
        </p:nvSpPr>
        <p:spPr>
          <a:xfrm>
            <a:off x="628650" y="1825625"/>
            <a:ext cx="3626827" cy="4351338"/>
          </a:xfrm>
        </p:spPr>
        <p:txBody>
          <a:bodyPr/>
          <a:lstStyle/>
          <a:p>
            <a:pPr marL="0" indent="0">
              <a:buNone/>
            </a:pPr>
            <a:r>
              <a:rPr lang="en-US" dirty="0" smtClean="0">
                <a:latin typeface="Georgia" panose="02040502050405020303" pitchFamily="18" charset="0"/>
              </a:rPr>
              <a:t>Drones</a:t>
            </a:r>
          </a:p>
          <a:p>
            <a:pPr marL="0" indent="0">
              <a:buNone/>
            </a:pPr>
            <a:endParaRPr lang="en-US" dirty="0"/>
          </a:p>
          <a:p>
            <a:r>
              <a:rPr lang="en-US" sz="2000" dirty="0" smtClean="0"/>
              <a:t>Male</a:t>
            </a:r>
          </a:p>
          <a:p>
            <a:r>
              <a:rPr lang="en-US" sz="2000" dirty="0" smtClean="0"/>
              <a:t>Fat bodies</a:t>
            </a:r>
          </a:p>
          <a:p>
            <a:r>
              <a:rPr lang="en-US" sz="2000" dirty="0" smtClean="0"/>
              <a:t>Large compound eyes</a:t>
            </a:r>
          </a:p>
          <a:p>
            <a:r>
              <a:rPr lang="en-US" sz="2000" dirty="0" smtClean="0"/>
              <a:t>Limited function</a:t>
            </a:r>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55477" y="3877323"/>
            <a:ext cx="4020975" cy="2674693"/>
          </a:xfrm>
          <a:prstGeom prst="rect">
            <a:avLst/>
          </a:prstGeom>
          <a:ln w="12700">
            <a:solidFill>
              <a:schemeClr val="tx1"/>
            </a:solidFill>
          </a:ln>
        </p:spPr>
      </p:pic>
      <p:sp>
        <p:nvSpPr>
          <p:cNvPr id="6" name="TextBox 5"/>
          <p:cNvSpPr txBox="1"/>
          <p:nvPr/>
        </p:nvSpPr>
        <p:spPr>
          <a:xfrm>
            <a:off x="5724395" y="6644665"/>
            <a:ext cx="3516619"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a:t>
            </a:r>
            <a:r>
              <a:rPr lang="en-US" sz="1000" dirty="0">
                <a:solidFill>
                  <a:schemeClr val="bg2">
                    <a:lumMod val="75000"/>
                  </a:schemeClr>
                </a:solidFill>
                <a:latin typeface="Arial" panose="020B0604020202020204" pitchFamily="34" charset="0"/>
                <a:cs typeface="Arial" panose="020B0604020202020204" pitchFamily="34" charset="0"/>
              </a:rPr>
              <a:t>: Mike </a:t>
            </a:r>
            <a:r>
              <a:rPr lang="en-US" sz="1000" dirty="0" smtClean="0">
                <a:solidFill>
                  <a:schemeClr val="bg2">
                    <a:lumMod val="75000"/>
                  </a:schemeClr>
                </a:solidFill>
                <a:latin typeface="Arial" panose="020B0604020202020204" pitchFamily="34" charset="0"/>
                <a:cs typeface="Arial" panose="020B0604020202020204" pitchFamily="34" charset="0"/>
              </a:rPr>
              <a:t>Bentley (top), UGA Honey Bee Lab (bottom)</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108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sp>
        <p:nvSpPr>
          <p:cNvPr id="3" name="Content Placeholder 2"/>
          <p:cNvSpPr>
            <a:spLocks noGrp="1"/>
          </p:cNvSpPr>
          <p:nvPr>
            <p:ph idx="1"/>
          </p:nvPr>
        </p:nvSpPr>
        <p:spPr>
          <a:xfrm>
            <a:off x="628651" y="1825625"/>
            <a:ext cx="2045970" cy="4351338"/>
          </a:xfrm>
        </p:spPr>
        <p:txBody>
          <a:bodyPr/>
          <a:lstStyle/>
          <a:p>
            <a:pPr marL="0" indent="0">
              <a:buNone/>
            </a:pPr>
            <a:r>
              <a:rPr lang="en-US" dirty="0" smtClean="0">
                <a:latin typeface="Georgia" panose="02040502050405020303" pitchFamily="18" charset="0"/>
              </a:rPr>
              <a:t>Drones</a:t>
            </a:r>
          </a:p>
          <a:p>
            <a:pPr marL="0" indent="0">
              <a:buNone/>
            </a:pPr>
            <a:endParaRPr lang="en-US" dirty="0"/>
          </a:p>
          <a:p>
            <a:r>
              <a:rPr lang="en-US" sz="2000" dirty="0" smtClean="0"/>
              <a:t>Compound eyes meet on top of head</a:t>
            </a:r>
            <a:endParaRPr lang="en-US" sz="2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4621" y="1690688"/>
            <a:ext cx="6175110" cy="3883565"/>
          </a:xfrm>
          <a:prstGeom prst="rect">
            <a:avLst/>
          </a:prstGeom>
          <a:ln>
            <a:solidFill>
              <a:schemeClr val="tx1"/>
            </a:solidFill>
          </a:ln>
        </p:spPr>
      </p:pic>
      <p:sp>
        <p:nvSpPr>
          <p:cNvPr id="7" name="TextBox 6"/>
          <p:cNvSpPr txBox="1"/>
          <p:nvPr/>
        </p:nvSpPr>
        <p:spPr>
          <a:xfrm>
            <a:off x="6332220" y="6655585"/>
            <a:ext cx="3143250"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a:t>
            </a:r>
            <a:r>
              <a:rPr lang="en-US" sz="1000" dirty="0">
                <a:solidFill>
                  <a:schemeClr val="bg2">
                    <a:lumMod val="75000"/>
                  </a:schemeClr>
                </a:solidFill>
                <a:latin typeface="Arial" panose="020B0604020202020204" pitchFamily="34" charset="0"/>
                <a:cs typeface="Arial" panose="020B0604020202020204" pitchFamily="34" charset="0"/>
              </a:rPr>
              <a:t>: USGS Bee Inventory and Monitoring Lab </a:t>
            </a:r>
          </a:p>
        </p:txBody>
      </p:sp>
    </p:spTree>
    <p:extLst>
      <p:ext uri="{BB962C8B-B14F-4D97-AF65-F5344CB8AC3E}">
        <p14:creationId xmlns:p14="http://schemas.microsoft.com/office/powerpoint/2010/main" val="2359864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76346" y="1341560"/>
            <a:ext cx="4555102" cy="2118945"/>
          </a:xfrm>
          <a:prstGeom prst="rect">
            <a:avLst/>
          </a:prstGeom>
          <a:ln w="12700">
            <a:solidFill>
              <a:schemeClr val="tx1"/>
            </a:solidFill>
          </a:ln>
        </p:spPr>
      </p:pic>
      <p:sp>
        <p:nvSpPr>
          <p:cNvPr id="3" name="Content Placeholder 2"/>
          <p:cNvSpPr>
            <a:spLocks noGrp="1"/>
          </p:cNvSpPr>
          <p:nvPr>
            <p:ph idx="1"/>
          </p:nvPr>
        </p:nvSpPr>
        <p:spPr>
          <a:xfrm>
            <a:off x="628651" y="1825625"/>
            <a:ext cx="3547696" cy="4351338"/>
          </a:xfrm>
        </p:spPr>
        <p:txBody>
          <a:bodyPr/>
          <a:lstStyle/>
          <a:p>
            <a:pPr marL="0" indent="0">
              <a:buNone/>
            </a:pPr>
            <a:r>
              <a:rPr lang="en-US" dirty="0" smtClean="0">
                <a:latin typeface="Georgia" panose="02040502050405020303" pitchFamily="18" charset="0"/>
              </a:rPr>
              <a:t>Queen</a:t>
            </a:r>
          </a:p>
          <a:p>
            <a:pPr marL="0" indent="0">
              <a:buNone/>
            </a:pPr>
            <a:endParaRPr lang="en-US" dirty="0"/>
          </a:p>
          <a:p>
            <a:r>
              <a:rPr lang="en-US" sz="2000" dirty="0" smtClean="0"/>
              <a:t>Reproductive female</a:t>
            </a:r>
          </a:p>
          <a:p>
            <a:r>
              <a:rPr lang="en-US" sz="2000" dirty="0" smtClean="0"/>
              <a:t>Lays eggs (1,000 – 2,000)</a:t>
            </a:r>
          </a:p>
          <a:p>
            <a:r>
              <a:rPr lang="en-US" sz="2000" dirty="0" smtClean="0"/>
              <a:t>Pheromones</a:t>
            </a:r>
            <a:endParaRPr lang="en-US" sz="20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084199" y="3555023"/>
            <a:ext cx="4739398" cy="3108081"/>
          </a:xfrm>
          <a:prstGeom prst="rect">
            <a:avLst/>
          </a:prstGeom>
          <a:ln w="12700">
            <a:solidFill>
              <a:schemeClr val="tx1"/>
            </a:solidFill>
          </a:ln>
        </p:spPr>
      </p:pic>
      <p:sp>
        <p:nvSpPr>
          <p:cNvPr id="6" name="TextBox 5"/>
          <p:cNvSpPr txBox="1"/>
          <p:nvPr/>
        </p:nvSpPr>
        <p:spPr>
          <a:xfrm>
            <a:off x="7901358" y="6632139"/>
            <a:ext cx="2664362"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 </a:t>
            </a:r>
            <a:r>
              <a:rPr lang="en-US" sz="1000" dirty="0">
                <a:solidFill>
                  <a:schemeClr val="bg2">
                    <a:lumMod val="75000"/>
                  </a:schemeClr>
                </a:solidFill>
                <a:latin typeface="Arial" panose="020B0604020202020204" pitchFamily="34" charset="0"/>
                <a:cs typeface="Arial" panose="020B0604020202020204" pitchFamily="34" charset="0"/>
              </a:rPr>
              <a:t>Mike </a:t>
            </a:r>
            <a:r>
              <a:rPr lang="en-US" sz="1000" dirty="0" smtClean="0">
                <a:solidFill>
                  <a:schemeClr val="bg2">
                    <a:lumMod val="75000"/>
                  </a:schemeClr>
                </a:solidFill>
                <a:latin typeface="Arial" panose="020B0604020202020204" pitchFamily="34" charset="0"/>
                <a:cs typeface="Arial" panose="020B0604020202020204" pitchFamily="34" charset="0"/>
              </a:rPr>
              <a:t>Bentley</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732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sp>
        <p:nvSpPr>
          <p:cNvPr id="3" name="Content Placeholder 2"/>
          <p:cNvSpPr>
            <a:spLocks noGrp="1"/>
          </p:cNvSpPr>
          <p:nvPr>
            <p:ph idx="1"/>
          </p:nvPr>
        </p:nvSpPr>
        <p:spPr>
          <a:xfrm>
            <a:off x="628651" y="1825625"/>
            <a:ext cx="3547696" cy="4351338"/>
          </a:xfrm>
        </p:spPr>
        <p:txBody>
          <a:bodyPr/>
          <a:lstStyle/>
          <a:p>
            <a:pPr marL="0" indent="0">
              <a:buNone/>
            </a:pPr>
            <a:r>
              <a:rPr lang="en-US" dirty="0" smtClean="0">
                <a:latin typeface="Georgia" panose="02040502050405020303" pitchFamily="18" charset="0"/>
              </a:rPr>
              <a:t>Queen</a:t>
            </a:r>
          </a:p>
          <a:p>
            <a:pPr marL="0" indent="0">
              <a:buNone/>
            </a:pPr>
            <a:endParaRPr lang="en-US" dirty="0"/>
          </a:p>
          <a:p>
            <a:r>
              <a:rPr lang="en-US" sz="2000" dirty="0" smtClean="0"/>
              <a:t>One day of breeding at drone congregation area (DCA)</a:t>
            </a:r>
          </a:p>
          <a:p>
            <a:r>
              <a:rPr lang="en-US" sz="2000" dirty="0" smtClean="0"/>
              <a:t>Multiple partners</a:t>
            </a:r>
            <a:endParaRPr lang="en-US" sz="2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7394" y="3516409"/>
            <a:ext cx="2954608" cy="3165231"/>
          </a:xfrm>
          <a:prstGeom prst="rect">
            <a:avLst/>
          </a:prstGeom>
          <a:ln w="12700">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96352" y="422030"/>
            <a:ext cx="2977661" cy="2977661"/>
          </a:xfrm>
          <a:prstGeom prst="rect">
            <a:avLst/>
          </a:prstGeom>
          <a:ln w="12700">
            <a:solidFill>
              <a:schemeClr val="tx1"/>
            </a:solidFill>
          </a:ln>
        </p:spPr>
      </p:pic>
      <p:cxnSp>
        <p:nvCxnSpPr>
          <p:cNvPr id="9" name="Straight Arrow Connector 8"/>
          <p:cNvCxnSpPr/>
          <p:nvPr/>
        </p:nvCxnSpPr>
        <p:spPr>
          <a:xfrm flipV="1">
            <a:off x="3326425" y="4794151"/>
            <a:ext cx="1487758" cy="4699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320956" y="5485557"/>
            <a:ext cx="1242253" cy="3870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26425" y="5368326"/>
            <a:ext cx="1049217" cy="16386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77415" y="6644665"/>
            <a:ext cx="2066794"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 Kim Post (top &amp; bottom)</a:t>
            </a:r>
            <a:endParaRPr lang="en-US" sz="1000" dirty="0">
              <a:solidFill>
                <a:schemeClr val="bg2">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641944" y="5162862"/>
            <a:ext cx="75428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Eggs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571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Honey Bees</a:t>
            </a:r>
            <a:endParaRPr lang="en-US" dirty="0"/>
          </a:p>
        </p:txBody>
      </p:sp>
      <p:sp>
        <p:nvSpPr>
          <p:cNvPr id="3" name="Content Placeholder 2"/>
          <p:cNvSpPr>
            <a:spLocks noGrp="1"/>
          </p:cNvSpPr>
          <p:nvPr>
            <p:ph idx="1"/>
          </p:nvPr>
        </p:nvSpPr>
        <p:spPr>
          <a:xfrm>
            <a:off x="628650" y="1825625"/>
            <a:ext cx="3547696" cy="765175"/>
          </a:xfrm>
        </p:spPr>
        <p:txBody>
          <a:bodyPr/>
          <a:lstStyle/>
          <a:p>
            <a:pPr marL="0" indent="0">
              <a:buNone/>
            </a:pPr>
            <a:r>
              <a:rPr lang="en-US" dirty="0" smtClean="0">
                <a:latin typeface="Georgia" panose="02040502050405020303" pitchFamily="18" charset="0"/>
              </a:rPr>
              <a:t>Marking Queens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7840" y="4387182"/>
            <a:ext cx="2314923" cy="2209262"/>
          </a:xfrm>
          <a:prstGeom prst="rect">
            <a:avLst/>
          </a:prstGeom>
          <a:ln w="12700">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662200" y="1189973"/>
            <a:ext cx="4366153" cy="3081402"/>
          </a:xfrm>
          <a:prstGeom prst="rect">
            <a:avLst/>
          </a:prstGeom>
          <a:ln w="12700">
            <a:solidFill>
              <a:schemeClr val="tx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46388" y="4387183"/>
            <a:ext cx="1994926" cy="2209262"/>
          </a:xfrm>
          <a:prstGeom prst="rect">
            <a:avLst/>
          </a:prstGeom>
          <a:ln w="12700">
            <a:solidFill>
              <a:schemeClr val="tx1"/>
            </a:solidFill>
          </a:ln>
        </p:spPr>
      </p:pic>
      <p:sp>
        <p:nvSpPr>
          <p:cNvPr id="10" name="TextBox 9"/>
          <p:cNvSpPr txBox="1"/>
          <p:nvPr/>
        </p:nvSpPr>
        <p:spPr>
          <a:xfrm>
            <a:off x="8347856" y="3904734"/>
            <a:ext cx="680497" cy="369332"/>
          </a:xfrm>
          <a:prstGeom prst="rect">
            <a:avLst/>
          </a:prstGeom>
          <a:solidFill>
            <a:schemeClr val="tx1"/>
          </a:solid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2016</a:t>
            </a:r>
            <a:endParaRPr lang="en-US"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5944387" y="6221498"/>
            <a:ext cx="693681" cy="369332"/>
          </a:xfrm>
          <a:prstGeom prst="rect">
            <a:avLst/>
          </a:prstGeom>
          <a:solidFill>
            <a:schemeClr val="bg1">
              <a:lumMod val="95000"/>
            </a:schemeClr>
          </a:solid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2018</a:t>
            </a:r>
          </a:p>
        </p:txBody>
      </p:sp>
      <p:sp>
        <p:nvSpPr>
          <p:cNvPr id="12" name="TextBox 11"/>
          <p:cNvSpPr txBox="1"/>
          <p:nvPr/>
        </p:nvSpPr>
        <p:spPr>
          <a:xfrm>
            <a:off x="8369615" y="6222350"/>
            <a:ext cx="669687" cy="369332"/>
          </a:xfrm>
          <a:prstGeom prst="rect">
            <a:avLst/>
          </a:prstGeom>
          <a:solidFill>
            <a:schemeClr val="bg1">
              <a:lumMod val="95000"/>
            </a:schemeClr>
          </a:solidFill>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rPr>
              <a:t>2015</a:t>
            </a:r>
            <a:endParaRPr lang="en-US" b="1"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5273458" y="6644665"/>
            <a:ext cx="3970749"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Photos: Becky Jones/Kim Post (top), Kim Post (bottom left &amp;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noChangeAspect="1"/>
          </p:cNvGraphicFramePr>
          <p:nvPr>
            <p:extLst>
              <p:ext uri="{D42A27DB-BD31-4B8C-83A1-F6EECF244321}">
                <p14:modId xmlns:p14="http://schemas.microsoft.com/office/powerpoint/2010/main" val="1575165783"/>
              </p:ext>
            </p:extLst>
          </p:nvPr>
        </p:nvGraphicFramePr>
        <p:xfrm>
          <a:off x="350728" y="2590800"/>
          <a:ext cx="4096012" cy="2865120"/>
        </p:xfrm>
        <a:graphic>
          <a:graphicData uri="http://schemas.openxmlformats.org/drawingml/2006/table">
            <a:tbl>
              <a:tblPr firstRow="1" bandRow="1">
                <a:tableStyleId>{073A0DAA-6AF3-43AB-8588-CEC1D06C72B9}</a:tableStyleId>
              </a:tblPr>
              <a:tblGrid>
                <a:gridCol w="2329842">
                  <a:extLst>
                    <a:ext uri="{9D8B030D-6E8A-4147-A177-3AD203B41FA5}">
                      <a16:colId xmlns:a16="http://schemas.microsoft.com/office/drawing/2014/main" val="3718789821"/>
                    </a:ext>
                  </a:extLst>
                </a:gridCol>
                <a:gridCol w="1766170">
                  <a:extLst>
                    <a:ext uri="{9D8B030D-6E8A-4147-A177-3AD203B41FA5}">
                      <a16:colId xmlns:a16="http://schemas.microsoft.com/office/drawing/2014/main" val="3904841466"/>
                    </a:ext>
                  </a:extLst>
                </a:gridCol>
              </a:tblGrid>
              <a:tr h="370840">
                <a:tc gridSpan="2">
                  <a:txBody>
                    <a:bodyPr/>
                    <a:lstStyle/>
                    <a:p>
                      <a:pPr algn="ctr"/>
                      <a:r>
                        <a:rPr lang="en-US" dirty="0" smtClean="0">
                          <a:latin typeface="Arial" panose="020B0604020202020204" pitchFamily="34" charset="0"/>
                          <a:cs typeface="Arial" panose="020B0604020202020204" pitchFamily="34" charset="0"/>
                        </a:rPr>
                        <a:t>International Queen Marking Color</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extLst>
                  <a:ext uri="{0D108BD9-81ED-4DB2-BD59-A6C34878D82A}">
                    <a16:rowId xmlns:a16="http://schemas.microsoft.com/office/drawing/2014/main" val="2431585382"/>
                  </a:ext>
                </a:extLst>
              </a:tr>
              <a:tr h="370840">
                <a:tc>
                  <a:txBody>
                    <a:bodyPr/>
                    <a:lstStyle/>
                    <a:p>
                      <a:pPr algn="ctr"/>
                      <a:r>
                        <a:rPr lang="en-US" b="1" u="sng" dirty="0" smtClean="0">
                          <a:latin typeface="Arial" panose="020B0604020202020204" pitchFamily="34" charset="0"/>
                          <a:cs typeface="Arial" panose="020B0604020202020204" pitchFamily="34" charset="0"/>
                        </a:rPr>
                        <a:t>COLOR</a:t>
                      </a:r>
                      <a:endParaRPr lang="en-US" b="1" u="sng"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b="1" u="sng" dirty="0" smtClean="0">
                          <a:latin typeface="Arial" panose="020B0604020202020204" pitchFamily="34" charset="0"/>
                          <a:cs typeface="Arial" panose="020B0604020202020204" pitchFamily="34" charset="0"/>
                        </a:rPr>
                        <a:t>YEAR ENDING IN:</a:t>
                      </a:r>
                      <a:endParaRPr lang="en-US" b="1" u="sng"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13329124"/>
                  </a:ext>
                </a:extLst>
              </a:tr>
              <a:tr h="370840">
                <a:tc>
                  <a:txBody>
                    <a:bodyPr/>
                    <a:lstStyle/>
                    <a:p>
                      <a:pPr algn="ctr"/>
                      <a:r>
                        <a:rPr lang="en-US" dirty="0" smtClean="0">
                          <a:latin typeface="Arial" panose="020B0604020202020204" pitchFamily="34" charset="0"/>
                          <a:cs typeface="Arial" panose="020B0604020202020204" pitchFamily="34" charset="0"/>
                        </a:rPr>
                        <a:t>White (or Gray)</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Arial" panose="020B0604020202020204" pitchFamily="34" charset="0"/>
                          <a:cs typeface="Arial" panose="020B0604020202020204" pitchFamily="34" charset="0"/>
                        </a:rPr>
                        <a:t>1 or 6</a:t>
                      </a:r>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7014695"/>
                  </a:ext>
                </a:extLst>
              </a:tr>
              <a:tr h="370840">
                <a:tc>
                  <a:txBody>
                    <a:bodyPr/>
                    <a:lstStyle/>
                    <a:p>
                      <a:pPr algn="ctr"/>
                      <a:r>
                        <a:rPr lang="en-US" dirty="0" smtClean="0">
                          <a:latin typeface="Arial" panose="020B0604020202020204" pitchFamily="34" charset="0"/>
                          <a:cs typeface="Arial" panose="020B0604020202020204" pitchFamily="34" charset="0"/>
                        </a:rPr>
                        <a:t>Yellow</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Arial" panose="020B0604020202020204" pitchFamily="34" charset="0"/>
                          <a:cs typeface="Arial" panose="020B0604020202020204" pitchFamily="34" charset="0"/>
                        </a:rPr>
                        <a:t>2 or 7</a:t>
                      </a:r>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51296568"/>
                  </a:ext>
                </a:extLst>
              </a:tr>
              <a:tr h="370840">
                <a:tc>
                  <a:txBody>
                    <a:bodyPr/>
                    <a:lstStyle/>
                    <a:p>
                      <a:pPr algn="ctr"/>
                      <a:r>
                        <a:rPr lang="en-US" dirty="0" smtClean="0">
                          <a:latin typeface="Arial" panose="020B0604020202020204" pitchFamily="34" charset="0"/>
                          <a:cs typeface="Arial" panose="020B0604020202020204" pitchFamily="34" charset="0"/>
                        </a:rPr>
                        <a:t>Red</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Arial" panose="020B0604020202020204" pitchFamily="34" charset="0"/>
                          <a:cs typeface="Arial" panose="020B0604020202020204" pitchFamily="34" charset="0"/>
                        </a:rPr>
                        <a:t>3 or 8</a:t>
                      </a:r>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73586693"/>
                  </a:ext>
                </a:extLst>
              </a:tr>
              <a:tr h="370840">
                <a:tc>
                  <a:txBody>
                    <a:bodyPr/>
                    <a:lstStyle/>
                    <a:p>
                      <a:pPr algn="ctr"/>
                      <a:r>
                        <a:rPr lang="en-US" dirty="0" smtClean="0">
                          <a:latin typeface="Arial" panose="020B0604020202020204" pitchFamily="34" charset="0"/>
                          <a:cs typeface="Arial" panose="020B0604020202020204" pitchFamily="34" charset="0"/>
                        </a:rPr>
                        <a:t>Green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Arial" panose="020B0604020202020204" pitchFamily="34" charset="0"/>
                          <a:cs typeface="Arial" panose="020B0604020202020204" pitchFamily="34" charset="0"/>
                        </a:rPr>
                        <a:t>4 or 9</a:t>
                      </a:r>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0942349"/>
                  </a:ext>
                </a:extLst>
              </a:tr>
              <a:tr h="370840">
                <a:tc>
                  <a:txBody>
                    <a:bodyPr/>
                    <a:lstStyle/>
                    <a:p>
                      <a:pPr algn="ctr"/>
                      <a:r>
                        <a:rPr lang="en-US" dirty="0" smtClean="0">
                          <a:latin typeface="Arial" panose="020B0604020202020204" pitchFamily="34" charset="0"/>
                          <a:cs typeface="Arial" panose="020B0604020202020204" pitchFamily="34" charset="0"/>
                        </a:rPr>
                        <a:t>Blue</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5 or 0</a:t>
                      </a:r>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220863"/>
                  </a:ext>
                </a:extLst>
              </a:tr>
            </a:tbl>
          </a:graphicData>
        </a:graphic>
      </p:graphicFrame>
      <p:sp>
        <p:nvSpPr>
          <p:cNvPr id="7" name="Oval 6"/>
          <p:cNvSpPr/>
          <p:nvPr/>
        </p:nvSpPr>
        <p:spPr>
          <a:xfrm>
            <a:off x="403182" y="3632548"/>
            <a:ext cx="290604" cy="29060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28432" y="3635053"/>
            <a:ext cx="290604" cy="29060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36582" y="4007277"/>
            <a:ext cx="290604" cy="29060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6582" y="4387182"/>
            <a:ext cx="290604" cy="29060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36582" y="4745275"/>
            <a:ext cx="290604" cy="29060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6582" y="5114779"/>
            <a:ext cx="290604" cy="290604"/>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43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5717" y="3284776"/>
            <a:ext cx="1893781" cy="16312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83500" y="2891017"/>
            <a:ext cx="1270001" cy="1041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Species Classification</a:t>
            </a:r>
            <a:endParaRPr lang="en-US" dirty="0"/>
          </a:p>
        </p:txBody>
      </p:sp>
      <p:sp>
        <p:nvSpPr>
          <p:cNvPr id="4" name="TextBox 3"/>
          <p:cNvSpPr txBox="1"/>
          <p:nvPr/>
        </p:nvSpPr>
        <p:spPr>
          <a:xfrm>
            <a:off x="633559" y="1313554"/>
            <a:ext cx="2546809" cy="1692771"/>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Honey bee</a:t>
            </a: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endParaRPr lang="en-US" sz="2400" i="1" dirty="0" smtClean="0">
              <a:latin typeface="Georgia" panose="02040502050405020303" pitchFamily="18"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07442" y="1081793"/>
            <a:ext cx="3309621" cy="5524988"/>
          </a:xfrm>
          <a:prstGeom prst="rect">
            <a:avLst/>
          </a:prstGeom>
        </p:spPr>
      </p:pic>
      <p:sp>
        <p:nvSpPr>
          <p:cNvPr id="5" name="TextBox 4"/>
          <p:cNvSpPr txBox="1"/>
          <p:nvPr/>
        </p:nvSpPr>
        <p:spPr>
          <a:xfrm>
            <a:off x="325717" y="3284776"/>
            <a:ext cx="1875442" cy="1631216"/>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Exoskeleton</a:t>
            </a:r>
          </a:p>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Segmented body</a:t>
            </a:r>
          </a:p>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Jointed appendages</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7683501" y="2916417"/>
            <a:ext cx="1270000" cy="1015663"/>
          </a:xfrm>
          <a:prstGeom prst="rect">
            <a:avLst/>
          </a:prstGeom>
          <a:noFill/>
        </p:spPr>
        <p:txBody>
          <a:bodyPr wrap="square" rtlCol="0">
            <a:spAutoFit/>
          </a:bodyPr>
          <a:lstStyle/>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Wasps</a:t>
            </a:r>
          </a:p>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Bees</a:t>
            </a:r>
          </a:p>
          <a:p>
            <a:pPr marL="285750" indent="-285750">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Ants</a:t>
            </a:r>
            <a:endParaRPr lang="en-US" sz="2000" dirty="0">
              <a:latin typeface="Arial" panose="020B0604020202020204" pitchFamily="34" charset="0"/>
              <a:cs typeface="Arial" panose="020B0604020202020204" pitchFamily="34" charset="0"/>
            </a:endParaRPr>
          </a:p>
        </p:txBody>
      </p:sp>
      <p:cxnSp>
        <p:nvCxnSpPr>
          <p:cNvPr id="9" name="Straight Arrow Connector 8"/>
          <p:cNvCxnSpPr/>
          <p:nvPr/>
        </p:nvCxnSpPr>
        <p:spPr>
          <a:xfrm flipH="1">
            <a:off x="2219499" y="2730500"/>
            <a:ext cx="1273001" cy="8605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416903" y="3454400"/>
            <a:ext cx="1266597" cy="4699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184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sp>
        <p:nvSpPr>
          <p:cNvPr id="17" name="TextBox 16"/>
          <p:cNvSpPr txBox="1"/>
          <p:nvPr/>
        </p:nvSpPr>
        <p:spPr>
          <a:xfrm>
            <a:off x="633560" y="1313554"/>
            <a:ext cx="3191094" cy="5016758"/>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Origins</a:t>
            </a:r>
          </a:p>
          <a:p>
            <a:endParaRPr lang="en-US" sz="2800" dirty="0">
              <a:latin typeface="Georgia" panose="02040502050405020303" pitchFamily="18"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Originated in Africa, spread north to Europe</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Adapted to different environments</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Honey bees were first introduced to North America in the early 1600s</a:t>
            </a:r>
          </a:p>
          <a:p>
            <a:pPr marL="342900" indent="-342900">
              <a:buFontTx/>
              <a:buChar char="-"/>
            </a:pPr>
            <a:endParaRPr lang="en-US" sz="2000" dirty="0">
              <a:latin typeface="Georgia" panose="02040502050405020303" pitchFamily="18" charset="0"/>
              <a:cs typeface="Arial" panose="020B0604020202020204" pitchFamily="34" charset="0"/>
            </a:endParaRPr>
          </a:p>
          <a:p>
            <a:endParaRPr lang="en-US" sz="2000" dirty="0">
              <a:latin typeface="Georgia" panose="02040502050405020303" pitchFamily="18" charset="0"/>
              <a:cs typeface="Arial" panose="020B0604020202020204" pitchFamily="34" charset="0"/>
            </a:endParaRPr>
          </a:p>
          <a:p>
            <a:pPr marL="342900" indent="-342900">
              <a:buFont typeface="Arial" panose="020B0604020202020204" pitchFamily="34" charset="0"/>
              <a:buChar char="•"/>
            </a:pPr>
            <a:endParaRPr lang="en-US" sz="2400" dirty="0" smtClean="0">
              <a:latin typeface="Georgia" panose="02040502050405020303" pitchFamily="18"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3815862" y="1535582"/>
            <a:ext cx="5200461" cy="3733270"/>
          </a:xfrm>
          <a:prstGeom prst="rect">
            <a:avLst/>
          </a:prstGeom>
          <a:ln w="12700">
            <a:solidFill>
              <a:schemeClr val="tx1"/>
            </a:solidFill>
          </a:ln>
        </p:spPr>
      </p:pic>
      <p:sp>
        <p:nvSpPr>
          <p:cNvPr id="20" name="Rectangle 19"/>
          <p:cNvSpPr/>
          <p:nvPr/>
        </p:nvSpPr>
        <p:spPr>
          <a:xfrm>
            <a:off x="4289074" y="5700871"/>
            <a:ext cx="4634602" cy="400110"/>
          </a:xfrm>
          <a:prstGeom prst="rect">
            <a:avLst/>
          </a:prstGeom>
        </p:spPr>
        <p:txBody>
          <a:bodyPr wrap="none">
            <a:spAutoFit/>
          </a:bodyPr>
          <a:lstStyle/>
          <a:p>
            <a:r>
              <a:rPr lang="en-US" sz="2000" dirty="0">
                <a:solidFill>
                  <a:srgbClr val="C00000"/>
                </a:solidFill>
                <a:latin typeface="Georgia" panose="02040502050405020303" pitchFamily="18" charset="0"/>
                <a:cs typeface="Arial" panose="020B0604020202020204" pitchFamily="34" charset="0"/>
              </a:rPr>
              <a:t>We will discuss </a:t>
            </a:r>
            <a:r>
              <a:rPr lang="en-US" sz="2000" dirty="0" smtClean="0">
                <a:solidFill>
                  <a:srgbClr val="C00000"/>
                </a:solidFill>
                <a:latin typeface="Georgia" panose="02040502050405020303" pitchFamily="18" charset="0"/>
                <a:cs typeface="Arial" panose="020B0604020202020204" pitchFamily="34" charset="0"/>
              </a:rPr>
              <a:t>five </a:t>
            </a:r>
            <a:r>
              <a:rPr lang="en-US" sz="2000" dirty="0" smtClean="0">
                <a:solidFill>
                  <a:srgbClr val="C00000"/>
                </a:solidFill>
                <a:latin typeface="Georgia" panose="02040502050405020303" pitchFamily="18" charset="0"/>
                <a:cs typeface="Arial" panose="020B0604020202020204" pitchFamily="34" charset="0"/>
              </a:rPr>
              <a:t>races of honey bees</a:t>
            </a:r>
            <a:endParaRPr lang="en-US" sz="2000" dirty="0">
              <a:solidFill>
                <a:srgbClr val="C00000"/>
              </a:solidFill>
              <a:latin typeface="Georgia" panose="02040502050405020303" pitchFamily="18" charset="0"/>
              <a:cs typeface="Arial" panose="020B0604020202020204" pitchFamily="34" charset="0"/>
            </a:endParaRPr>
          </a:p>
        </p:txBody>
      </p:sp>
      <p:sp>
        <p:nvSpPr>
          <p:cNvPr id="21" name="TextBox 20"/>
          <p:cNvSpPr txBox="1"/>
          <p:nvPr/>
        </p:nvSpPr>
        <p:spPr>
          <a:xfrm>
            <a:off x="6456063" y="6636831"/>
            <a:ext cx="2940424" cy="246221"/>
          </a:xfrm>
          <a:prstGeom prst="rect">
            <a:avLst/>
          </a:prstGeom>
          <a:noFill/>
        </p:spPr>
        <p:txBody>
          <a:bodyPr wrap="square" rtlCol="0">
            <a:spAutoFit/>
          </a:bodyPr>
          <a:lstStyle/>
          <a:p>
            <a:r>
              <a:rPr lang="en-US" sz="1000" dirty="0" smtClean="0">
                <a:solidFill>
                  <a:schemeClr val="bg2">
                    <a:lumMod val="75000"/>
                  </a:schemeClr>
                </a:solidFill>
                <a:latin typeface="Arial" panose="020B0604020202020204" pitchFamily="34" charset="0"/>
                <a:cs typeface="Arial" panose="020B0604020202020204" pitchFamily="34" charset="0"/>
              </a:rPr>
              <a:t>Map: Randy Oliver, ScientificBeekeeping.com</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77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8701" y="2650008"/>
            <a:ext cx="1961189" cy="2915497"/>
          </a:xfrm>
          <a:prstGeom prst="rect">
            <a:avLst/>
          </a:prstGeom>
          <a:ln w="12700">
            <a:solidFill>
              <a:schemeClr val="tx1"/>
            </a:solidFill>
          </a:ln>
        </p:spPr>
      </p:pic>
      <p:sp>
        <p:nvSpPr>
          <p:cNvPr id="16" name="TextBox 15"/>
          <p:cNvSpPr txBox="1"/>
          <p:nvPr/>
        </p:nvSpPr>
        <p:spPr>
          <a:xfrm>
            <a:off x="633558" y="1313554"/>
            <a:ext cx="3938441" cy="892552"/>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Italian</a:t>
            </a: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ligustica</a:t>
            </a:r>
            <a:endParaRPr lang="en-US" sz="2000" i="1" dirty="0">
              <a:latin typeface="Georgia" panose="02040502050405020303" pitchFamily="18" charset="0"/>
              <a:cs typeface="Arial" panose="020B0604020202020204" pitchFamily="34" charset="0"/>
            </a:endParaRPr>
          </a:p>
        </p:txBody>
      </p:sp>
      <p:grpSp>
        <p:nvGrpSpPr>
          <p:cNvPr id="3" name="Group 2"/>
          <p:cNvGrpSpPr/>
          <p:nvPr/>
        </p:nvGrpSpPr>
        <p:grpSpPr>
          <a:xfrm>
            <a:off x="4651130" y="558265"/>
            <a:ext cx="4334362" cy="3107404"/>
            <a:chOff x="4651130" y="558265"/>
            <a:chExt cx="4334362" cy="3107404"/>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130" y="558265"/>
              <a:ext cx="4334362" cy="3107404"/>
            </a:xfrm>
            <a:prstGeom prst="rect">
              <a:avLst/>
            </a:prstGeom>
            <a:ln w="12700">
              <a:solidFill>
                <a:schemeClr val="tx1"/>
              </a:solidFill>
            </a:ln>
          </p:spPr>
        </p:pic>
        <p:sp>
          <p:nvSpPr>
            <p:cNvPr id="8" name="Oval 7"/>
            <p:cNvSpPr/>
            <p:nvPr/>
          </p:nvSpPr>
          <p:spPr>
            <a:xfrm rot="18805537">
              <a:off x="5898450" y="1368667"/>
              <a:ext cx="621017" cy="1090246"/>
            </a:xfrm>
            <a:prstGeom prst="ellipse">
              <a:avLst/>
            </a:prstGeom>
            <a:noFill/>
            <a:ln w="28575">
              <a:solidFill>
                <a:srgbClr val="CD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820438" y="6649357"/>
            <a:ext cx="5475841" cy="246221"/>
          </a:xfrm>
          <a:prstGeom prst="rect">
            <a:avLst/>
          </a:prstGeom>
          <a:noFill/>
        </p:spPr>
        <p:txBody>
          <a:bodyPr wrap="square" rtlCol="0">
            <a:spAutoFit/>
          </a:bodyPr>
          <a:lstStyle/>
          <a:p>
            <a:r>
              <a:rPr lang="en-US" sz="1000" dirty="0">
                <a:solidFill>
                  <a:schemeClr val="bg2">
                    <a:lumMod val="75000"/>
                  </a:schemeClr>
                </a:solidFill>
                <a:latin typeface="Arial" panose="020B0604020202020204" pitchFamily="34" charset="0"/>
                <a:cs typeface="Arial" panose="020B0604020202020204" pitchFamily="34" charset="0"/>
              </a:rPr>
              <a:t>Photos: UGA Honey Bee </a:t>
            </a:r>
            <a:r>
              <a:rPr lang="en-US" sz="1000" dirty="0" smtClean="0">
                <a:solidFill>
                  <a:schemeClr val="bg2">
                    <a:lumMod val="75000"/>
                  </a:schemeClr>
                </a:solidFill>
                <a:latin typeface="Arial" panose="020B0604020202020204" pitchFamily="34" charset="0"/>
                <a:cs typeface="Arial" panose="020B0604020202020204" pitchFamily="34" charset="0"/>
              </a:rPr>
              <a:t>Program (left), Map: Randy Oliver, ScientificBeekeeping.com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3030072" y="4100712"/>
            <a:ext cx="6113928" cy="1938992"/>
          </a:xfrm>
          <a:prstGeom prst="rect">
            <a:avLst/>
          </a:prstGeom>
          <a:noFill/>
        </p:spPr>
        <p:txBody>
          <a:bodyPr wrap="square" numCol="2" rtlCol="0">
            <a:spAutoFit/>
          </a:bodyPr>
          <a:lstStyle/>
          <a:p>
            <a:pPr algn="ctr"/>
            <a:r>
              <a:rPr lang="en-US" sz="2000" b="1" dirty="0" smtClean="0">
                <a:latin typeface="Arial" panose="020B0604020202020204" pitchFamily="34" charset="0"/>
                <a:cs typeface="Arial" panose="020B0604020202020204" pitchFamily="34" charset="0"/>
              </a:rPr>
              <a:t>Pros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Gentle, easy to work</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Keep clean hives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Good honey production under good conditions</a:t>
            </a:r>
          </a:p>
          <a:p>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Cons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Prone to robbing</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Moderate swarming</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Do well in warmer climates</a:t>
            </a:r>
            <a:endParaRPr lang="en-US" sz="2000"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613182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559" y="2497469"/>
            <a:ext cx="2051797" cy="3083302"/>
          </a:xfrm>
          <a:prstGeom prst="rect">
            <a:avLst/>
          </a:prstGeom>
          <a:ln w="12700">
            <a:solidFill>
              <a:schemeClr val="tx1"/>
            </a:solidFill>
          </a:ln>
        </p:spPr>
      </p:pic>
      <p:sp>
        <p:nvSpPr>
          <p:cNvPr id="16" name="TextBox 15"/>
          <p:cNvSpPr txBox="1"/>
          <p:nvPr/>
        </p:nvSpPr>
        <p:spPr>
          <a:xfrm>
            <a:off x="633559" y="1313554"/>
            <a:ext cx="3301947" cy="892552"/>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Carniolan</a:t>
            </a:r>
            <a:endParaRPr lang="en-US" sz="2400" dirty="0">
              <a:latin typeface="Georgia" panose="02040502050405020303" pitchFamily="18" charset="0"/>
              <a:cs typeface="Arial" panose="020B0604020202020204" pitchFamily="34" charset="0"/>
            </a:endParaRP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melllifera</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carnica</a:t>
            </a:r>
            <a:endParaRPr lang="en-US" sz="2400" i="1" dirty="0" smtClean="0">
              <a:latin typeface="Georgia" panose="02040502050405020303" pitchFamily="18" charset="0"/>
              <a:cs typeface="Arial" panose="020B0604020202020204" pitchFamily="34" charset="0"/>
            </a:endParaRPr>
          </a:p>
        </p:txBody>
      </p:sp>
      <p:sp>
        <p:nvSpPr>
          <p:cNvPr id="21" name="TextBox 20"/>
          <p:cNvSpPr txBox="1"/>
          <p:nvPr/>
        </p:nvSpPr>
        <p:spPr>
          <a:xfrm>
            <a:off x="3030072" y="4113393"/>
            <a:ext cx="6113928" cy="2246769"/>
          </a:xfrm>
          <a:prstGeom prst="rect">
            <a:avLst/>
          </a:prstGeom>
          <a:noFill/>
        </p:spPr>
        <p:txBody>
          <a:bodyPr wrap="square" numCol="2" rtlCol="0">
            <a:spAutoFit/>
          </a:bodyPr>
          <a:lstStyle/>
          <a:p>
            <a:pPr algn="ctr"/>
            <a:r>
              <a:rPr lang="en-US" sz="2000" b="1" dirty="0" smtClean="0">
                <a:latin typeface="Arial" panose="020B0604020202020204" pitchFamily="34" charset="0"/>
                <a:cs typeface="Arial" panose="020B0604020202020204" pitchFamily="34" charset="0"/>
              </a:rPr>
              <a:t>Pros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Gentle, easy to work</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Not prone to robbing</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Good honey production under good conditions</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Cons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Build new comb slowly</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Can be prone to swarming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Better suited to northern climates</a:t>
            </a:r>
            <a:endParaRPr lang="en-US" sz="2000" dirty="0">
              <a:latin typeface="Georgia" panose="02040502050405020303" pitchFamily="18" charset="0"/>
              <a:cs typeface="Arial" panose="020B0604020202020204" pitchFamily="34" charset="0"/>
            </a:endParaRPr>
          </a:p>
        </p:txBody>
      </p:sp>
      <p:grpSp>
        <p:nvGrpSpPr>
          <p:cNvPr id="3" name="Group 2"/>
          <p:cNvGrpSpPr/>
          <p:nvPr/>
        </p:nvGrpSpPr>
        <p:grpSpPr>
          <a:xfrm>
            <a:off x="4651130" y="558265"/>
            <a:ext cx="4334362" cy="3107404"/>
            <a:chOff x="4651130" y="558265"/>
            <a:chExt cx="4334362" cy="3107404"/>
          </a:xfrm>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130" y="558265"/>
              <a:ext cx="4334362" cy="3107404"/>
            </a:xfrm>
            <a:prstGeom prst="rect">
              <a:avLst/>
            </a:prstGeom>
            <a:ln w="12700">
              <a:solidFill>
                <a:schemeClr val="tx1"/>
              </a:solidFill>
            </a:ln>
          </p:spPr>
        </p:pic>
        <p:sp>
          <p:nvSpPr>
            <p:cNvPr id="22" name="Oval 21"/>
            <p:cNvSpPr/>
            <p:nvPr/>
          </p:nvSpPr>
          <p:spPr>
            <a:xfrm rot="18805537">
              <a:off x="6137195" y="1142562"/>
              <a:ext cx="493856" cy="862221"/>
            </a:xfrm>
            <a:prstGeom prst="ellipse">
              <a:avLst/>
            </a:prstGeom>
            <a:noFill/>
            <a:ln w="28575">
              <a:solidFill>
                <a:srgbClr val="CD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820438" y="6649357"/>
            <a:ext cx="5475841" cy="246221"/>
          </a:xfrm>
          <a:prstGeom prst="rect">
            <a:avLst/>
          </a:prstGeom>
          <a:noFill/>
        </p:spPr>
        <p:txBody>
          <a:bodyPr wrap="square" rtlCol="0">
            <a:spAutoFit/>
          </a:bodyPr>
          <a:lstStyle/>
          <a:p>
            <a:r>
              <a:rPr lang="en-US" sz="1000" dirty="0">
                <a:solidFill>
                  <a:schemeClr val="bg2">
                    <a:lumMod val="75000"/>
                  </a:schemeClr>
                </a:solidFill>
                <a:latin typeface="Arial" panose="020B0604020202020204" pitchFamily="34" charset="0"/>
                <a:cs typeface="Arial" panose="020B0604020202020204" pitchFamily="34" charset="0"/>
              </a:rPr>
              <a:t>Photos: UGA Honey Bee </a:t>
            </a:r>
            <a:r>
              <a:rPr lang="en-US" sz="1000" dirty="0" smtClean="0">
                <a:solidFill>
                  <a:schemeClr val="bg2">
                    <a:lumMod val="75000"/>
                  </a:schemeClr>
                </a:solidFill>
                <a:latin typeface="Arial" panose="020B0604020202020204" pitchFamily="34" charset="0"/>
                <a:cs typeface="Arial" panose="020B0604020202020204" pitchFamily="34" charset="0"/>
              </a:rPr>
              <a:t>Program (left), Map: Randy Oliver, ScientificBeekeeping.com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928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559" y="2725269"/>
            <a:ext cx="2361245" cy="2510145"/>
          </a:xfrm>
          <a:prstGeom prst="rect">
            <a:avLst/>
          </a:prstGeom>
          <a:ln w="12700">
            <a:solidFill>
              <a:schemeClr val="tx1"/>
            </a:solidFill>
          </a:ln>
        </p:spPr>
      </p:pic>
      <p:sp>
        <p:nvSpPr>
          <p:cNvPr id="16" name="TextBox 15"/>
          <p:cNvSpPr txBox="1"/>
          <p:nvPr/>
        </p:nvSpPr>
        <p:spPr>
          <a:xfrm>
            <a:off x="633559" y="1313554"/>
            <a:ext cx="3547429" cy="892552"/>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Caucasian</a:t>
            </a:r>
            <a:endParaRPr lang="en-US" sz="2400" dirty="0">
              <a:latin typeface="Georgia" panose="02040502050405020303" pitchFamily="18" charset="0"/>
              <a:cs typeface="Arial" panose="020B0604020202020204" pitchFamily="34" charset="0"/>
            </a:endParaRP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caucasica</a:t>
            </a:r>
            <a:endParaRPr lang="en-US" sz="2400" i="1" dirty="0" smtClean="0">
              <a:latin typeface="Georgia" panose="02040502050405020303" pitchFamily="18" charset="0"/>
              <a:cs typeface="Arial" panose="020B0604020202020204" pitchFamily="34" charset="0"/>
            </a:endParaRPr>
          </a:p>
        </p:txBody>
      </p:sp>
      <p:sp>
        <p:nvSpPr>
          <p:cNvPr id="21" name="TextBox 20"/>
          <p:cNvSpPr txBox="1"/>
          <p:nvPr/>
        </p:nvSpPr>
        <p:spPr>
          <a:xfrm>
            <a:off x="3030072" y="4113393"/>
            <a:ext cx="6113928" cy="2585323"/>
          </a:xfrm>
          <a:prstGeom prst="rect">
            <a:avLst/>
          </a:prstGeom>
          <a:noFill/>
        </p:spPr>
        <p:txBody>
          <a:bodyPr wrap="square" numCol="2" rtlCol="0">
            <a:spAutoFit/>
          </a:bodyPr>
          <a:lstStyle/>
          <a:p>
            <a:pPr algn="ctr"/>
            <a:r>
              <a:rPr lang="en-US" sz="2000" b="1" dirty="0" smtClean="0">
                <a:latin typeface="Arial" panose="020B0604020202020204" pitchFamily="34" charset="0"/>
                <a:cs typeface="Arial" panose="020B0604020202020204" pitchFamily="34" charset="0"/>
              </a:rPr>
              <a:t>Pros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Gentle, easy to work</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Foragers earlier and in cooler temps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Good winter stores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Do well in hot/humid and cold/damp climates</a:t>
            </a:r>
          </a:p>
          <a:p>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Cons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Prone to robbing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Susceptible to </a:t>
            </a:r>
            <a:r>
              <a:rPr lang="en-US" sz="2000" dirty="0" smtClean="0">
                <a:latin typeface="Arial" panose="020B0604020202020204" pitchFamily="34" charset="0"/>
                <a:cs typeface="Arial" panose="020B0604020202020204" pitchFamily="34" charset="0"/>
              </a:rPr>
              <a:t>disease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Hard to calm down once alarmed</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Honey production fair/good</a:t>
            </a:r>
            <a:endParaRPr lang="en-US" sz="2000" dirty="0">
              <a:latin typeface="Georgia" panose="02040502050405020303" pitchFamily="18" charset="0"/>
              <a:cs typeface="Arial" panose="020B0604020202020204" pitchFamily="34" charset="0"/>
            </a:endParaRPr>
          </a:p>
        </p:txBody>
      </p:sp>
      <p:grpSp>
        <p:nvGrpSpPr>
          <p:cNvPr id="3" name="Group 2"/>
          <p:cNvGrpSpPr/>
          <p:nvPr/>
        </p:nvGrpSpPr>
        <p:grpSpPr>
          <a:xfrm>
            <a:off x="4651130" y="558265"/>
            <a:ext cx="4334362" cy="3107404"/>
            <a:chOff x="4651130" y="558265"/>
            <a:chExt cx="4334362" cy="3107404"/>
          </a:xfrm>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130" y="558265"/>
              <a:ext cx="4334362" cy="3107404"/>
            </a:xfrm>
            <a:prstGeom prst="rect">
              <a:avLst/>
            </a:prstGeom>
            <a:ln w="12700">
              <a:solidFill>
                <a:schemeClr val="tx1"/>
              </a:solidFill>
            </a:ln>
          </p:spPr>
        </p:pic>
        <p:sp>
          <p:nvSpPr>
            <p:cNvPr id="22" name="Oval 21"/>
            <p:cNvSpPr/>
            <p:nvPr/>
          </p:nvSpPr>
          <p:spPr>
            <a:xfrm rot="15858605">
              <a:off x="7977769" y="1178910"/>
              <a:ext cx="451399" cy="797536"/>
            </a:xfrm>
            <a:prstGeom prst="ellipse">
              <a:avLst/>
            </a:prstGeom>
            <a:noFill/>
            <a:ln w="28575">
              <a:solidFill>
                <a:srgbClr val="CD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820438" y="6649357"/>
            <a:ext cx="5475841" cy="246221"/>
          </a:xfrm>
          <a:prstGeom prst="rect">
            <a:avLst/>
          </a:prstGeom>
          <a:noFill/>
        </p:spPr>
        <p:txBody>
          <a:bodyPr wrap="square" rtlCol="0">
            <a:spAutoFit/>
          </a:bodyPr>
          <a:lstStyle/>
          <a:p>
            <a:r>
              <a:rPr lang="en-US" sz="1000" dirty="0">
                <a:solidFill>
                  <a:schemeClr val="bg2">
                    <a:lumMod val="75000"/>
                  </a:schemeClr>
                </a:solidFill>
                <a:latin typeface="Arial" panose="020B0604020202020204" pitchFamily="34" charset="0"/>
                <a:cs typeface="Arial" panose="020B0604020202020204" pitchFamily="34" charset="0"/>
              </a:rPr>
              <a:t>Photos: UGA Honey Bee </a:t>
            </a:r>
            <a:r>
              <a:rPr lang="en-US" sz="1000" dirty="0" smtClean="0">
                <a:solidFill>
                  <a:schemeClr val="bg2">
                    <a:lumMod val="75000"/>
                  </a:schemeClr>
                </a:solidFill>
                <a:latin typeface="Arial" panose="020B0604020202020204" pitchFamily="34" charset="0"/>
                <a:cs typeface="Arial" panose="020B0604020202020204" pitchFamily="34" charset="0"/>
              </a:rPr>
              <a:t>Program (left), Map: Randy Oliver, ScientificBeekeeping.com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701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8650" y="2579703"/>
            <a:ext cx="1811366" cy="2919036"/>
          </a:xfrm>
          <a:prstGeom prst="rect">
            <a:avLst/>
          </a:prstGeom>
          <a:ln w="12700">
            <a:solidFill>
              <a:schemeClr val="tx1"/>
            </a:solidFill>
          </a:ln>
        </p:spPr>
      </p:pic>
      <p:sp>
        <p:nvSpPr>
          <p:cNvPr id="16" name="TextBox 15"/>
          <p:cNvSpPr txBox="1"/>
          <p:nvPr/>
        </p:nvSpPr>
        <p:spPr>
          <a:xfrm>
            <a:off x="633559" y="1313554"/>
            <a:ext cx="3660535" cy="892552"/>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German Black/Dark</a:t>
            </a:r>
            <a:endParaRPr lang="en-US" sz="2400" dirty="0">
              <a:latin typeface="Georgia" panose="02040502050405020303" pitchFamily="18" charset="0"/>
              <a:cs typeface="Arial" panose="020B0604020202020204" pitchFamily="34" charset="0"/>
            </a:endParaRP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endParaRPr lang="en-US" sz="2400" i="1" dirty="0" smtClean="0">
              <a:latin typeface="Georgia" panose="02040502050405020303" pitchFamily="18" charset="0"/>
              <a:cs typeface="Arial" panose="020B0604020202020204" pitchFamily="34" charset="0"/>
            </a:endParaRPr>
          </a:p>
        </p:txBody>
      </p:sp>
      <p:sp>
        <p:nvSpPr>
          <p:cNvPr id="21" name="TextBox 20"/>
          <p:cNvSpPr txBox="1"/>
          <p:nvPr/>
        </p:nvSpPr>
        <p:spPr>
          <a:xfrm>
            <a:off x="3030072" y="4113393"/>
            <a:ext cx="6113928" cy="2246769"/>
          </a:xfrm>
          <a:prstGeom prst="rect">
            <a:avLst/>
          </a:prstGeom>
          <a:noFill/>
        </p:spPr>
        <p:txBody>
          <a:bodyPr wrap="square" numCol="2" rtlCol="0">
            <a:spAutoFit/>
          </a:bodyPr>
          <a:lstStyle/>
          <a:p>
            <a:pPr algn="ctr"/>
            <a:r>
              <a:rPr lang="en-US" sz="2000" b="1" dirty="0" smtClean="0">
                <a:latin typeface="Arial" panose="020B0604020202020204" pitchFamily="34" charset="0"/>
                <a:cs typeface="Arial" panose="020B0604020202020204" pitchFamily="34" charset="0"/>
              </a:rPr>
              <a:t>Pros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Good in cold/damp climates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Honey production can be good</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Cons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Runny, excitable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Prone to disease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Build up slowly in spring</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Moderate swarming</a:t>
            </a:r>
            <a:endParaRPr lang="en-US" sz="2000" dirty="0">
              <a:latin typeface="Georgia" panose="02040502050405020303" pitchFamily="18" charset="0"/>
              <a:cs typeface="Arial" panose="020B0604020202020204" pitchFamily="34" charset="0"/>
            </a:endParaRPr>
          </a:p>
        </p:txBody>
      </p:sp>
      <p:grpSp>
        <p:nvGrpSpPr>
          <p:cNvPr id="4" name="Group 3"/>
          <p:cNvGrpSpPr/>
          <p:nvPr/>
        </p:nvGrpSpPr>
        <p:grpSpPr>
          <a:xfrm>
            <a:off x="4651130" y="558265"/>
            <a:ext cx="4334362" cy="3107404"/>
            <a:chOff x="4651130" y="558265"/>
            <a:chExt cx="4334362" cy="3107404"/>
          </a:xfrm>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1130" y="558265"/>
              <a:ext cx="4334362" cy="3107404"/>
            </a:xfrm>
            <a:prstGeom prst="rect">
              <a:avLst/>
            </a:prstGeom>
            <a:ln w="12700">
              <a:solidFill>
                <a:schemeClr val="tx1"/>
              </a:solidFill>
            </a:ln>
          </p:spPr>
        </p:pic>
        <p:sp>
          <p:nvSpPr>
            <p:cNvPr id="22" name="Oval 21"/>
            <p:cNvSpPr/>
            <p:nvPr/>
          </p:nvSpPr>
          <p:spPr>
            <a:xfrm rot="15858605">
              <a:off x="5176975" y="620870"/>
              <a:ext cx="938919" cy="1018148"/>
            </a:xfrm>
            <a:prstGeom prst="ellipse">
              <a:avLst/>
            </a:prstGeom>
            <a:noFill/>
            <a:ln w="28575">
              <a:solidFill>
                <a:srgbClr val="CD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820438" y="6649357"/>
            <a:ext cx="5475841" cy="246221"/>
          </a:xfrm>
          <a:prstGeom prst="rect">
            <a:avLst/>
          </a:prstGeom>
          <a:noFill/>
        </p:spPr>
        <p:txBody>
          <a:bodyPr wrap="square" rtlCol="0">
            <a:spAutoFit/>
          </a:bodyPr>
          <a:lstStyle/>
          <a:p>
            <a:r>
              <a:rPr lang="en-US" sz="1000" dirty="0">
                <a:solidFill>
                  <a:schemeClr val="bg2">
                    <a:lumMod val="75000"/>
                  </a:schemeClr>
                </a:solidFill>
                <a:latin typeface="Arial" panose="020B0604020202020204" pitchFamily="34" charset="0"/>
                <a:cs typeface="Arial" panose="020B0604020202020204" pitchFamily="34" charset="0"/>
              </a:rPr>
              <a:t>Photos: UGA Honey Bee </a:t>
            </a:r>
            <a:r>
              <a:rPr lang="en-US" sz="1000" dirty="0" smtClean="0">
                <a:solidFill>
                  <a:schemeClr val="bg2">
                    <a:lumMod val="75000"/>
                  </a:schemeClr>
                </a:solidFill>
                <a:latin typeface="Arial" panose="020B0604020202020204" pitchFamily="34" charset="0"/>
                <a:cs typeface="Arial" panose="020B0604020202020204" pitchFamily="34" charset="0"/>
              </a:rPr>
              <a:t>Program (left), Map: Randy Oliver, ScientificBeekeeping.com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961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33559" y="2681732"/>
            <a:ext cx="2692348" cy="1890627"/>
          </a:xfrm>
          <a:prstGeom prst="rect">
            <a:avLst/>
          </a:prstGeom>
          <a:ln w="12700">
            <a:solidFill>
              <a:schemeClr val="tx1"/>
            </a:solidFill>
          </a:ln>
        </p:spPr>
      </p:pic>
      <p:sp>
        <p:nvSpPr>
          <p:cNvPr id="16" name="TextBox 15"/>
          <p:cNvSpPr txBox="1"/>
          <p:nvPr/>
        </p:nvSpPr>
        <p:spPr>
          <a:xfrm>
            <a:off x="633559" y="1313554"/>
            <a:ext cx="3759147" cy="892552"/>
          </a:xfrm>
          <a:prstGeom prst="rect">
            <a:avLst/>
          </a:prstGeom>
          <a:noFill/>
        </p:spPr>
        <p:txBody>
          <a:bodyPr wrap="square" rtlCol="0">
            <a:spAutoFit/>
          </a:bodyPr>
          <a:lstStyle/>
          <a:p>
            <a:r>
              <a:rPr lang="en-US" sz="2800" dirty="0" smtClean="0">
                <a:latin typeface="Georgia" panose="02040502050405020303" pitchFamily="18" charset="0"/>
                <a:cs typeface="Arial" panose="020B0604020202020204" pitchFamily="34" charset="0"/>
              </a:rPr>
              <a:t>Africanized</a:t>
            </a:r>
            <a:endParaRPr lang="en-US" sz="2400" dirty="0">
              <a:latin typeface="Georgia" panose="02040502050405020303" pitchFamily="18" charset="0"/>
              <a:cs typeface="Arial" panose="020B0604020202020204" pitchFamily="34" charset="0"/>
            </a:endParaRPr>
          </a:p>
          <a:p>
            <a:r>
              <a:rPr lang="en-US" sz="2400" i="1" dirty="0" err="1" smtClean="0">
                <a:latin typeface="Georgia" panose="02040502050405020303" pitchFamily="18" charset="0"/>
                <a:cs typeface="Arial" panose="020B0604020202020204" pitchFamily="34" charset="0"/>
              </a:rPr>
              <a:t>Apis</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mellifera</a:t>
            </a:r>
            <a:r>
              <a:rPr lang="en-US" sz="2400" i="1" dirty="0" smtClean="0">
                <a:latin typeface="Georgia" panose="02040502050405020303" pitchFamily="18" charset="0"/>
                <a:cs typeface="Arial" panose="020B0604020202020204" pitchFamily="34" charset="0"/>
              </a:rPr>
              <a:t> </a:t>
            </a:r>
            <a:r>
              <a:rPr lang="en-US" sz="2400" i="1" dirty="0" err="1" smtClean="0">
                <a:latin typeface="Georgia" panose="02040502050405020303" pitchFamily="18" charset="0"/>
                <a:cs typeface="Arial" panose="020B0604020202020204" pitchFamily="34" charset="0"/>
              </a:rPr>
              <a:t>scutellata</a:t>
            </a:r>
            <a:endParaRPr lang="en-US" sz="2400" i="1" dirty="0" smtClean="0">
              <a:latin typeface="Georgia" panose="02040502050405020303" pitchFamily="18" charset="0"/>
              <a:cs typeface="Arial" panose="020B0604020202020204" pitchFamily="34" charset="0"/>
            </a:endParaRPr>
          </a:p>
        </p:txBody>
      </p:sp>
      <p:sp>
        <p:nvSpPr>
          <p:cNvPr id="19" name="TextBox 18"/>
          <p:cNvSpPr txBox="1"/>
          <p:nvPr/>
        </p:nvSpPr>
        <p:spPr>
          <a:xfrm>
            <a:off x="5699341" y="6636832"/>
            <a:ext cx="3609463" cy="246221"/>
          </a:xfrm>
          <a:prstGeom prst="rect">
            <a:avLst/>
          </a:prstGeom>
          <a:noFill/>
        </p:spPr>
        <p:txBody>
          <a:bodyPr wrap="square" rtlCol="0">
            <a:spAutoFit/>
          </a:bodyPr>
          <a:lstStyle/>
          <a:p>
            <a:r>
              <a:rPr lang="en-US" sz="1000" dirty="0">
                <a:solidFill>
                  <a:schemeClr val="bg2">
                    <a:lumMod val="75000"/>
                  </a:schemeClr>
                </a:solidFill>
                <a:latin typeface="Arial" panose="020B0604020202020204" pitchFamily="34" charset="0"/>
                <a:cs typeface="Arial" panose="020B0604020202020204" pitchFamily="34" charset="0"/>
              </a:rPr>
              <a:t>Photos: UGA Honey Bee </a:t>
            </a:r>
            <a:r>
              <a:rPr lang="en-US" sz="1000" dirty="0" smtClean="0">
                <a:solidFill>
                  <a:schemeClr val="bg2">
                    <a:lumMod val="75000"/>
                  </a:schemeClr>
                </a:solidFill>
                <a:latin typeface="Arial" panose="020B0604020202020204" pitchFamily="34" charset="0"/>
                <a:cs typeface="Arial" panose="020B0604020202020204" pitchFamily="34" charset="0"/>
              </a:rPr>
              <a:t>Program (left), Map: USGS (right)</a:t>
            </a:r>
            <a:endParaRPr lang="en-US" sz="1000" dirty="0">
              <a:solidFill>
                <a:schemeClr val="bg2">
                  <a:lumMod val="7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2940425" y="4572359"/>
            <a:ext cx="6113928" cy="1938992"/>
          </a:xfrm>
          <a:prstGeom prst="rect">
            <a:avLst/>
          </a:prstGeom>
          <a:noFill/>
        </p:spPr>
        <p:txBody>
          <a:bodyPr wrap="square" numCol="2" rtlCol="0">
            <a:spAutoFit/>
          </a:bodyPr>
          <a:lstStyle/>
          <a:p>
            <a:pPr algn="ctr"/>
            <a:r>
              <a:rPr lang="en-US" sz="2000" b="1" dirty="0" smtClean="0">
                <a:latin typeface="Arial" panose="020B0604020202020204" pitchFamily="34" charset="0"/>
                <a:cs typeface="Arial" panose="020B0604020202020204" pitchFamily="34" charset="0"/>
              </a:rPr>
              <a:t>Pros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Reported resistance to </a:t>
            </a:r>
            <a:r>
              <a:rPr lang="en-US" sz="2000" dirty="0" err="1" smtClean="0">
                <a:latin typeface="Arial" panose="020B0604020202020204" pitchFamily="34" charset="0"/>
                <a:cs typeface="Arial" panose="020B0604020202020204" pitchFamily="34" charset="0"/>
              </a:rPr>
              <a:t>varroa</a:t>
            </a:r>
            <a:r>
              <a:rPr lang="en-US" sz="2000" dirty="0" smtClean="0">
                <a:latin typeface="Arial" panose="020B0604020202020204" pitchFamily="34" charset="0"/>
                <a:cs typeface="Arial" panose="020B0604020202020204" pitchFamily="34" charset="0"/>
              </a:rPr>
              <a:t> mites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Suited for warm/tropical climates</a:t>
            </a:r>
          </a:p>
          <a:p>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Cons</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Extremely defensive, can be dangerous</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Smaller colonies, less honey per hive</a:t>
            </a:r>
            <a:endParaRPr lang="en-US" sz="2000" dirty="0" smtClean="0">
              <a:latin typeface="Georgia" panose="02040502050405020303" pitchFamily="18"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31149" y="786637"/>
            <a:ext cx="3584201" cy="3494596"/>
          </a:xfrm>
          <a:prstGeom prst="rect">
            <a:avLst/>
          </a:prstGeom>
        </p:spPr>
      </p:pic>
    </p:spTree>
    <p:extLst>
      <p:ext uri="{BB962C8B-B14F-4D97-AF65-F5344CB8AC3E}">
        <p14:creationId xmlns:p14="http://schemas.microsoft.com/office/powerpoint/2010/main" val="1568483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Tit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E66D65B4-3DFF-704E-AC03-7E4D2E66A631}"/>
    </a:ext>
  </a:extLst>
</a:theme>
</file>

<file path=ppt/theme/theme2.xml><?xml version="1.0" encoding="utf-8"?>
<a:theme xmlns:a="http://schemas.openxmlformats.org/drawingml/2006/main" name="Content Slide (Option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AB69C254-CAEC-FF40-9EB6-A13913064576}"/>
    </a:ext>
  </a:extLst>
</a:theme>
</file>

<file path=ppt/theme/theme3.xml><?xml version="1.0" encoding="utf-8"?>
<a:theme xmlns:a="http://schemas.openxmlformats.org/drawingml/2006/main" name="Content Slide (Option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F9F4DEFD-38AC-1A46-81D4-3F6435F8B055}"/>
    </a:ext>
  </a:extLst>
</a:theme>
</file>

<file path=ppt/theme/theme4.xml><?xml version="1.0" encoding="utf-8"?>
<a:theme xmlns:a="http://schemas.openxmlformats.org/drawingml/2006/main" name="Text Emphasis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E065B337-2A29-854A-9E77-97F1CEA1E76E}"/>
    </a:ext>
  </a:extLst>
</a:theme>
</file>

<file path=ppt/theme/theme5.xml><?xml version="1.0" encoding="utf-8"?>
<a:theme xmlns:a="http://schemas.openxmlformats.org/drawingml/2006/main" name="Contact Inf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0BF0043C-0AB6-B14E-964E-4680D4640789}"/>
    </a:ext>
  </a:extLst>
</a:theme>
</file>

<file path=ppt/theme/theme6.xml><?xml version="1.0" encoding="utf-8"?>
<a:theme xmlns:a="http://schemas.openxmlformats.org/drawingml/2006/main" name="Extension Facili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CF031186-602F-5E47-9850-335D5FD8DCEE}" vid="{263E949C-D1A2-0943-801D-69E5173977B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Extension-powerpoint-template (3)</Template>
  <TotalTime>45563</TotalTime>
  <Words>4437</Words>
  <Application>Microsoft Office PowerPoint</Application>
  <PresentationFormat>On-screen Show (4:3)</PresentationFormat>
  <Paragraphs>363</Paragraphs>
  <Slides>26</Slides>
  <Notes>26</Notes>
  <HiddenSlides>0</HiddenSlides>
  <MMClips>2</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vt:i4>
      </vt:variant>
    </vt:vector>
  </HeadingPairs>
  <TitlesOfParts>
    <vt:vector size="36" baseType="lpstr">
      <vt:lpstr>Calibri</vt:lpstr>
      <vt:lpstr>Wingdings</vt:lpstr>
      <vt:lpstr>Georgia</vt:lpstr>
      <vt:lpstr>Arial</vt:lpstr>
      <vt:lpstr>Presentation Title</vt:lpstr>
      <vt:lpstr>Content Slide (Option A)</vt:lpstr>
      <vt:lpstr>Content Slide (Option B)</vt:lpstr>
      <vt:lpstr>Text Emphasis slide</vt:lpstr>
      <vt:lpstr>Contact Info Slide</vt:lpstr>
      <vt:lpstr>Extension Facilities</vt:lpstr>
      <vt:lpstr>Beginner  Beekeeping  Series</vt:lpstr>
      <vt:lpstr>Agenda</vt:lpstr>
      <vt:lpstr>Species Classification</vt:lpstr>
      <vt:lpstr>Races</vt:lpstr>
      <vt:lpstr>Races</vt:lpstr>
      <vt:lpstr>Races</vt:lpstr>
      <vt:lpstr>Races</vt:lpstr>
      <vt:lpstr>Races</vt:lpstr>
      <vt:lpstr>Races</vt:lpstr>
      <vt:lpstr>Basic Bee Anatomy</vt:lpstr>
      <vt:lpstr>Basic Bee Anatomy</vt:lpstr>
      <vt:lpstr>Basic Bee Anatomy</vt:lpstr>
      <vt:lpstr>Basic Bee Anatomy</vt:lpstr>
      <vt:lpstr>Basic Bee Anatomy</vt:lpstr>
      <vt:lpstr>Basic Bee Anatomy</vt:lpstr>
      <vt:lpstr>Basic Bee Anatomy</vt:lpstr>
      <vt:lpstr>Basic Bee Anatomy</vt:lpstr>
      <vt:lpstr>Basic Bee Anatomy</vt:lpstr>
      <vt:lpstr>Basic Bee Anatomy</vt:lpstr>
      <vt:lpstr>Basic Bee Anatomy</vt:lpstr>
      <vt:lpstr>Types of Honey Bees</vt:lpstr>
      <vt:lpstr>Types of Honey Bees</vt:lpstr>
      <vt:lpstr>Types of Honey Bees</vt:lpstr>
      <vt:lpstr>Types of Honey Bees</vt:lpstr>
      <vt:lpstr>Types of Honey Bees</vt:lpstr>
      <vt:lpstr>Types of Honey Bees</vt:lpstr>
    </vt:vector>
  </TitlesOfParts>
  <Company>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Beginner Beekeeping Series</dc:title>
  <dc:creator>Kimberly L Kester</dc:creator>
  <cp:lastModifiedBy>Kimberly L Kester</cp:lastModifiedBy>
  <cp:revision>379</cp:revision>
  <cp:lastPrinted>2020-02-14T21:14:53Z</cp:lastPrinted>
  <dcterms:created xsi:type="dcterms:W3CDTF">2019-01-25T13:41:28Z</dcterms:created>
  <dcterms:modified xsi:type="dcterms:W3CDTF">2020-02-25T20:39:43Z</dcterms:modified>
</cp:coreProperties>
</file>