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71" r:id="rId3"/>
    <p:sldId id="278" r:id="rId4"/>
    <p:sldId id="299" r:id="rId5"/>
    <p:sldId id="300" r:id="rId6"/>
    <p:sldId id="301" r:id="rId7"/>
    <p:sldId id="258" r:id="rId8"/>
    <p:sldId id="305" r:id="rId9"/>
    <p:sldId id="274" r:id="rId10"/>
    <p:sldId id="275" r:id="rId11"/>
    <p:sldId id="302" r:id="rId12"/>
    <p:sldId id="276" r:id="rId13"/>
    <p:sldId id="277" r:id="rId14"/>
    <p:sldId id="303" r:id="rId15"/>
    <p:sldId id="282" r:id="rId16"/>
    <p:sldId id="284" r:id="rId17"/>
    <p:sldId id="286" r:id="rId18"/>
    <p:sldId id="297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1/16/2020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1/16/2020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4A858-1BBA-43B8-A774-EE88DBB7CB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0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1/16/2020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1/16/2020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gif"/><Relationship Id="rId7" Type="http://schemas.openxmlformats.org/officeDocument/2006/relationships/image" Target="../media/image39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pictures+of+stump+sprouts&amp;source=images&amp;cd=&amp;cad=rja&amp;docid=g6xoR-SCJRgrcM&amp;tbnid=Nm0pFtiI4lkkqM:&amp;ved=0CAUQjRw&amp;url=http://bluejaybarrens.blogspot.com/2009/11/osage-orange.html&amp;ei=N9JiUdmRPIje0QGG8ICwCg&amp;bvm=bv.44770516,d.dmQ&amp;psig=AFQjCNHmALwosvuNOHJZ4PphBxjncxaRGw&amp;ust=1365517043392223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hyperlink" Target="http://www.google.com/url?sa=i&amp;rct=j&amp;q=&amp;esrc=s&amp;source=images&amp;cd=&amp;cad=rja&amp;uact=8&amp;docid=ADK9nCVRyqBTXM&amp;tbnid=8xWEqzwp-DyyqM:&amp;ved=0CAUQjRw&amp;url=http://www.morning-earth.org/Graphic-E/BIOSPHERE/Bios-C-PlantPolDisperse.html&amp;ei=MThVU9P-AuXy8QHn-ICYBg&amp;bvm=bv.65177938,d.b2I&amp;psig=AFQjCNGasS7r24MD7w8LfjPE6SvujeoaSQ&amp;ust=1398180148789455" TargetMode="Externa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geocaching.com/membership/register.aspx?type=basi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12" Type="http://schemas.openxmlformats.org/officeDocument/2006/relationships/image" Target="../media/image32.jpeg"/><Relationship Id="rId2" Type="http://schemas.openxmlformats.org/officeDocument/2006/relationships/hyperlink" Target="https://www.youtube.com/watch?v=K-4q6sYuyf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11" Type="http://schemas.openxmlformats.org/officeDocument/2006/relationships/image" Target="../media/image19.png"/><Relationship Id="rId5" Type="http://schemas.openxmlformats.org/officeDocument/2006/relationships/image" Target="../media/image26.png"/><Relationship Id="rId15" Type="http://schemas.openxmlformats.org/officeDocument/2006/relationships/image" Target="../media/image35.jpeg"/><Relationship Id="rId10" Type="http://schemas.openxmlformats.org/officeDocument/2006/relationships/image" Target="../media/image31.jpeg"/><Relationship Id="rId4" Type="http://schemas.openxmlformats.org/officeDocument/2006/relationships/image" Target="../media/image25.gif"/><Relationship Id="rId9" Type="http://schemas.openxmlformats.org/officeDocument/2006/relationships/image" Target="../media/image30.png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1138" y="2265405"/>
            <a:ext cx="7267362" cy="140043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Geocaching:</a:t>
            </a:r>
            <a:br>
              <a:rPr lang="en-US" sz="6000" dirty="0"/>
            </a:br>
            <a:r>
              <a:rPr lang="en-US" sz="2800" dirty="0"/>
              <a:t>Fun With Forests Around Us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03" y="956449"/>
            <a:ext cx="10058400" cy="422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Cache's size is shown on each cache page.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Micro</a:t>
            </a:r>
            <a:r>
              <a:rPr lang="en-US" sz="2400" dirty="0"/>
              <a:t>- Very small storage box containing only log. </a:t>
            </a:r>
          </a:p>
          <a:p>
            <a:pPr lvl="4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Tiny </a:t>
            </a:r>
            <a:r>
              <a:rPr lang="en-US" sz="2000" dirty="0"/>
              <a:t>&lt; 10ml (~1/3oz)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Small</a:t>
            </a:r>
            <a:r>
              <a:rPr lang="en-US" sz="2400" dirty="0"/>
              <a:t>- Sandwich-sized plastic container or similar.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Regular</a:t>
            </a:r>
            <a:r>
              <a:rPr lang="en-US" sz="2400" dirty="0"/>
              <a:t>- Plastic container/ammo can about the size of a shoebox.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Large</a:t>
            </a:r>
            <a:r>
              <a:rPr lang="en-US" sz="2400" dirty="0"/>
              <a:t>- 20L or larger. Large bucket.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Other</a:t>
            </a:r>
            <a:r>
              <a:rPr lang="en-US" sz="2400" dirty="0"/>
              <a:t>– Read cache description. </a:t>
            </a:r>
          </a:p>
          <a:p>
            <a:pPr>
              <a:spcBef>
                <a:spcPts val="0"/>
              </a:spcBef>
            </a:pPr>
            <a:endParaRPr lang="en-US" sz="1100" dirty="0"/>
          </a:p>
          <a:p>
            <a:pPr>
              <a:spcBef>
                <a:spcPts val="0"/>
              </a:spcBef>
            </a:pPr>
            <a:r>
              <a:rPr lang="en-US" sz="2800" dirty="0"/>
              <a:t>Caches typically contain: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Logbook (always) and other items. You never know what has been left behind. SWAG/</a:t>
            </a:r>
            <a:r>
              <a:rPr lang="en-US" dirty="0" err="1"/>
              <a:t>trackables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z="2800" dirty="0"/>
              <a:t>Don’t leave things that shouldn’t be left….</a:t>
            </a:r>
          </a:p>
        </p:txBody>
      </p:sp>
      <p:pic>
        <p:nvPicPr>
          <p:cNvPr id="3074" name="Picture 2" descr="Micro Cache Siz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064" y="1779093"/>
            <a:ext cx="1214756" cy="3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mall Cache Siz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064" y="2436026"/>
            <a:ext cx="1214756" cy="3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gular Cache Siz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065" y="2852541"/>
            <a:ext cx="1214755" cy="3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rge Cache S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054" y="3688420"/>
            <a:ext cx="1209766" cy="3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ther Cache Siz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57" y="4199139"/>
            <a:ext cx="1214363" cy="3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7903" y="0"/>
            <a:ext cx="6402388" cy="790832"/>
          </a:xfrm>
        </p:spPr>
        <p:txBody>
          <a:bodyPr/>
          <a:lstStyle/>
          <a:p>
            <a:pPr algn="ctr"/>
            <a:r>
              <a:rPr lang="en-US" dirty="0"/>
              <a:t>Getting Started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26" y="-6146"/>
            <a:ext cx="2869674" cy="1692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30" y="1441738"/>
            <a:ext cx="4590147" cy="3081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31" y="2059"/>
            <a:ext cx="629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1" y="1187108"/>
            <a:ext cx="7897556" cy="422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</a:rPr>
              <a:t>How do I find a cache and what do I do once I have?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There is slight "error" to every GPS device. It will get you close, but not always spot on.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LOOK AROUND!!!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When you find it, follow the rules and put the cache back exactly as you found it…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Log it on the cache page.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</a:rPr>
              <a:t>What if it’s missing?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Log the cache with a "Didn't find it" log so that the owner is notified.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</a:rPr>
              <a:t>How do I log my find?</a:t>
            </a:r>
            <a:endParaRPr lang="en-US" sz="28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7903" y="263611"/>
            <a:ext cx="6402388" cy="790832"/>
          </a:xfrm>
        </p:spPr>
        <p:txBody>
          <a:bodyPr/>
          <a:lstStyle/>
          <a:p>
            <a:pPr algn="ctr"/>
            <a:r>
              <a:rPr lang="en-US" dirty="0"/>
              <a:t>Getting Started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2" y="0"/>
            <a:ext cx="38556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44" y="0"/>
            <a:ext cx="10058402" cy="914400"/>
          </a:xfrm>
        </p:spPr>
        <p:txBody>
          <a:bodyPr/>
          <a:lstStyle/>
          <a:p>
            <a:r>
              <a:rPr lang="en-US" dirty="0" err="1"/>
              <a:t>Trackables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046" y="1175950"/>
            <a:ext cx="8516936" cy="422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 Trackable is a "game piece" placed in caches. Each Trackable is etched with a unique code that is used to track it as it travels.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Typically not tradable.</a:t>
            </a:r>
          </a:p>
          <a:p>
            <a:pPr>
              <a:spcBef>
                <a:spcPts val="0"/>
              </a:spcBef>
            </a:pPr>
            <a:r>
              <a:rPr lang="en-US" dirty="0"/>
              <a:t>There are three main types of </a:t>
            </a:r>
            <a:r>
              <a:rPr lang="en-US" dirty="0" err="1"/>
              <a:t>Trackables</a:t>
            </a:r>
            <a:r>
              <a:rPr lang="en-US" dirty="0"/>
              <a:t>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Travel Bug®, </a:t>
            </a:r>
            <a:r>
              <a:rPr lang="en-US" dirty="0" err="1"/>
              <a:t>Geocoins</a:t>
            </a:r>
            <a:r>
              <a:rPr lang="en-US" dirty="0"/>
              <a:t>, Others</a:t>
            </a:r>
          </a:p>
          <a:p>
            <a:pPr>
              <a:spcBef>
                <a:spcPts val="0"/>
              </a:spcBef>
            </a:pPr>
            <a:r>
              <a:rPr lang="en-US" dirty="0" err="1"/>
              <a:t>Trackables</a:t>
            </a:r>
            <a:r>
              <a:rPr lang="en-US" dirty="0"/>
              <a:t> have goals set by their owner. Ex. “visit every country in Europe” They move from cache to cache with the help of </a:t>
            </a:r>
            <a:r>
              <a:rPr lang="en-US" dirty="0" err="1"/>
              <a:t>cachers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endParaRPr lang="en-US" sz="11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What should I do when I find a Trackable?</a:t>
            </a:r>
          </a:p>
          <a:p>
            <a:pPr>
              <a:spcBef>
                <a:spcPts val="0"/>
              </a:spcBef>
            </a:pPr>
            <a:r>
              <a:rPr lang="en-US" dirty="0"/>
              <a:t>You are not required to do anything, but you have two action options. (Move it, or “discover” it)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0719" y="3852435"/>
            <a:ext cx="3430033" cy="2572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74" y="-1031"/>
            <a:ext cx="2572525" cy="34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26" y="172995"/>
            <a:ext cx="10058402" cy="856735"/>
          </a:xfrm>
        </p:spPr>
        <p:txBody>
          <a:bodyPr/>
          <a:lstStyle/>
          <a:p>
            <a:r>
              <a:rPr lang="en-US" dirty="0"/>
              <a:t>Acronyms, terminology, icons….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9" y="1688757"/>
            <a:ext cx="8320216" cy="497977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1200" dirty="0">
                <a:solidFill>
                  <a:srgbClr val="FF0000"/>
                </a:solidFill>
              </a:rPr>
              <a:t>Acronyms and terms: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9600" dirty="0"/>
              <a:t>BYOP, TFTC, muggle, etc.- BUNCH of unique terms that you may not know. Geocaching.com has a glossary of terms if you need it.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1200" dirty="0">
                <a:solidFill>
                  <a:srgbClr val="FF0000"/>
                </a:solidFill>
              </a:rPr>
              <a:t>Icons: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9600" dirty="0"/>
              <a:t>Lot of icons in the geocaching world.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1200" dirty="0">
                <a:solidFill>
                  <a:srgbClr val="FF0000"/>
                </a:solidFill>
              </a:rPr>
              <a:t>Attributes</a:t>
            </a:r>
            <a:r>
              <a:rPr lang="en-US" sz="11200" dirty="0"/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9600" dirty="0"/>
              <a:t>Attributes tell you what to expect at a cache location. Cache owners add attributes to a cache listing before submitting it.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664" y="0"/>
            <a:ext cx="2990335" cy="3705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63" y="3511378"/>
            <a:ext cx="2817341" cy="32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2411"/>
            <a:ext cx="12192000" cy="1219200"/>
          </a:xfrm>
        </p:spPr>
        <p:txBody>
          <a:bodyPr/>
          <a:lstStyle/>
          <a:p>
            <a:pPr algn="ctr"/>
            <a:r>
              <a:rPr lang="en-US" dirty="0"/>
              <a:t>Forests and Forestry in Mississippi</a:t>
            </a:r>
          </a:p>
        </p:txBody>
      </p:sp>
    </p:spTree>
    <p:extLst>
      <p:ext uri="{BB962C8B-B14F-4D97-AF65-F5344CB8AC3E}">
        <p14:creationId xmlns:p14="http://schemas.microsoft.com/office/powerpoint/2010/main" val="850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2"/>
            <a:ext cx="8229600" cy="11079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Parts of a Tree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4909" y="1658937"/>
            <a:ext cx="5004486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000" dirty="0"/>
              <a:t>Crown: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/>
              <a:t>Makes the food</a:t>
            </a:r>
            <a:endParaRPr lang="en-US" sz="1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dirty="0"/>
              <a:t>Trunk: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Provides support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Transports food and water</a:t>
            </a:r>
            <a:endParaRPr 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dirty="0"/>
              <a:t>Roots: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Anchor the tree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Extract water &amp; nutrients</a:t>
            </a:r>
          </a:p>
        </p:txBody>
      </p:sp>
      <p:pic>
        <p:nvPicPr>
          <p:cNvPr id="12292" name="Picture 4" descr="C:\WINDOWS\Application Data\Microsoft\Media Catalog\Downloaded Clips\cl0\NA00558_.wm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841502"/>
            <a:ext cx="3124200" cy="39369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4234250" y="2364259"/>
            <a:ext cx="3319848" cy="493498"/>
          </a:xfrm>
          <a:prstGeom prst="line">
            <a:avLst/>
          </a:prstGeom>
          <a:noFill/>
          <a:ln w="38100">
            <a:solidFill>
              <a:srgbClr val="3399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4810897" y="3645803"/>
            <a:ext cx="3855308" cy="333074"/>
          </a:xfrm>
          <a:prstGeom prst="line">
            <a:avLst/>
          </a:prstGeom>
          <a:noFill/>
          <a:ln w="38100">
            <a:solidFill>
              <a:srgbClr val="3399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V="1">
            <a:off x="4333103" y="5082745"/>
            <a:ext cx="3286897" cy="354227"/>
          </a:xfrm>
          <a:prstGeom prst="line">
            <a:avLst/>
          </a:prstGeom>
          <a:noFill/>
          <a:ln w="38100">
            <a:solidFill>
              <a:srgbClr val="3399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2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8686800" cy="9436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/>
              <a:t>Leaves</a:t>
            </a:r>
            <a:r>
              <a:rPr lang="en-US" b="0" dirty="0"/>
              <a:t>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1458097" y="3201393"/>
            <a:ext cx="6324600" cy="38692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Produce food (sugars) through photosynthesis</a:t>
            </a:r>
          </a:p>
          <a:p>
            <a:pPr lvl="1" eaLnBrk="1" hangingPunct="1">
              <a:defRPr/>
            </a:pPr>
            <a:r>
              <a:rPr lang="en-US" sz="2400" dirty="0"/>
              <a:t>Use sunlight to convert water, carbon dioxide, and nutrients into carbohydrates and oxygen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877235" y="5778115"/>
            <a:ext cx="8305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800" dirty="0"/>
              <a:t>H</a:t>
            </a:r>
            <a:r>
              <a:rPr lang="en-US" sz="2800" baseline="-25000" dirty="0"/>
              <a:t>2</a:t>
            </a:r>
            <a:r>
              <a:rPr lang="en-US" sz="2800" dirty="0"/>
              <a:t>O + CO</a:t>
            </a:r>
            <a:r>
              <a:rPr lang="en-US" sz="2800" baseline="-25000" dirty="0"/>
              <a:t>2</a:t>
            </a:r>
            <a:r>
              <a:rPr lang="en-US" sz="2800" dirty="0"/>
              <a:t> + nutrients +</a:t>
            </a:r>
            <a:endParaRPr lang="en-US" sz="2800" baseline="-25000" dirty="0"/>
          </a:p>
        </p:txBody>
      </p:sp>
      <p:pic>
        <p:nvPicPr>
          <p:cNvPr id="178181" name="Picture 5" descr="D:\PFiles\MSOffice\Clipart\homeanim\ag00433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37" y="5396051"/>
            <a:ext cx="17526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7475838" y="5778115"/>
            <a:ext cx="25587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800" dirty="0"/>
              <a:t>= </a:t>
            </a:r>
            <a:r>
              <a:rPr lang="en-US" sz="2800" u="sng" dirty="0"/>
              <a:t>Sugar</a:t>
            </a:r>
            <a:r>
              <a:rPr lang="en-US" sz="2800" dirty="0"/>
              <a:t> + O</a:t>
            </a:r>
            <a:r>
              <a:rPr lang="en-US" sz="2800" baseline="-25000" dirty="0"/>
              <a:t>2</a:t>
            </a:r>
          </a:p>
        </p:txBody>
      </p:sp>
      <p:pic>
        <p:nvPicPr>
          <p:cNvPr id="37890" name="Picture 2" descr="C:\Users\bradys\Desktop\pics for presentations\Hdwd leaves, flowers, and fruit\Leaves\OakRedAcornLeaf_OldRagFR_060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86" y="1438045"/>
            <a:ext cx="1499371" cy="136942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bradys\Desktop\pics for presentations\Hdwd leaves, flowers, and fruit\Leaves\12---Scarlet-Oak-720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35" y="1489345"/>
            <a:ext cx="1905000" cy="126682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bradys\Desktop\pics for presentations\Hdwd leaves, flowers, and fruit\Leaves\IMG_00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13" y="1481065"/>
            <a:ext cx="1784351" cy="133826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bradys\Desktop\pics for presentations\Pine needles, cones, and fruit\IMG_0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97" y="1172200"/>
            <a:ext cx="1308355" cy="195599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bradys\Desktop\pics for presentations\Hdwd leaves, flowers, and fruit\Leaves\IMG_00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08" y="1446483"/>
            <a:ext cx="1803400" cy="135255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43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8574"/>
            <a:ext cx="12192000" cy="126841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Methods of Reproduction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1"/>
            <a:ext cx="5384800" cy="4850026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/>
              <a:t>Seed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sz="2800" dirty="0"/>
              <a:t>Sprouts</a:t>
            </a:r>
          </a:p>
          <a:p>
            <a:pPr lvl="1" eaLnBrk="1" hangingPunct="1">
              <a:defRPr/>
            </a:pPr>
            <a:r>
              <a:rPr lang="en-US" sz="2400" dirty="0"/>
              <a:t>Shoots from base of stem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800" dirty="0"/>
              <a:t>Suckers</a:t>
            </a:r>
          </a:p>
          <a:p>
            <a:pPr lvl="1" eaLnBrk="1" hangingPunct="1">
              <a:defRPr/>
            </a:pPr>
            <a:r>
              <a:rPr lang="en-US" sz="2400" dirty="0"/>
              <a:t>Shoots from roots</a:t>
            </a:r>
          </a:p>
        </p:txBody>
      </p:sp>
      <p:sp>
        <p:nvSpPr>
          <p:cNvPr id="16389" name="Line 9"/>
          <p:cNvSpPr>
            <a:spLocks noChangeShapeType="1"/>
          </p:cNvSpPr>
          <p:nvPr/>
        </p:nvSpPr>
        <p:spPr bwMode="auto">
          <a:xfrm>
            <a:off x="2734962" y="3575222"/>
            <a:ext cx="5356524" cy="577678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6391" name="Line 11"/>
          <p:cNvSpPr>
            <a:spLocks noChangeShapeType="1"/>
          </p:cNvSpPr>
          <p:nvPr/>
        </p:nvSpPr>
        <p:spPr bwMode="auto">
          <a:xfrm>
            <a:off x="2734963" y="5601730"/>
            <a:ext cx="5356524" cy="189470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pic>
        <p:nvPicPr>
          <p:cNvPr id="38914" name="Picture 2" descr="C:\Users\bradys\Desktop\pics for presentations\Hdwd leaves, flowers, and fruit\Fruit\acornblank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133475"/>
            <a:ext cx="2463800" cy="184785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1.bp.blogspot.com/_ptWUooLvw14/SwMqaiQRfaI/AAAAAAAACdg/1rdj234do4c/s1600/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38475"/>
            <a:ext cx="2463800" cy="1847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191265" y="1804087"/>
            <a:ext cx="5900221" cy="253314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pic>
        <p:nvPicPr>
          <p:cNvPr id="37894" name="Picture 6" descr="http://www.morning-earth.org/Graphic-E/BIOSPHERE/PLANTIMAGE/DISPERSAL/VEGPROP/aspensucker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36191"/>
            <a:ext cx="2463800" cy="1847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1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7814"/>
            <a:ext cx="9144000" cy="865187"/>
          </a:xfrm>
        </p:spPr>
        <p:txBody>
          <a:bodyPr>
            <a:noAutofit/>
          </a:bodyPr>
          <a:lstStyle/>
          <a:p>
            <a:pPr algn="ctr"/>
            <a:r>
              <a:rPr lang="en-US" sz="3500" dirty="0"/>
              <a:t>Mississippi Forests and Forest Industry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789" y="2379542"/>
            <a:ext cx="5384800" cy="43021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Timber # 2 crop in MS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~$11 Billion total economic impact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~59,000 jobs in MS are forestry-related</a:t>
            </a:r>
          </a:p>
        </p:txBody>
      </p:sp>
      <p:pic>
        <p:nvPicPr>
          <p:cNvPr id="8" name="Picture 7" descr="Bear Cr canoeists 3, Tishomingo 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4419600"/>
            <a:ext cx="3406294" cy="22128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fall colors, hick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1" y="1725168"/>
            <a:ext cx="2236547" cy="26944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ClipArt Placeholder 6" descr="Hartwood Plantation, Aberdeen MS.jpg"/>
          <p:cNvPicPr>
            <a:picLocks noGrp="1" noChangeAspect="1"/>
          </p:cNvPicPr>
          <p:nvPr>
            <p:ph type="clipArt"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413229" y="1725168"/>
            <a:ext cx="2218648" cy="2694432"/>
          </a:xfr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69741" y="1828800"/>
            <a:ext cx="3429000" cy="193899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# 1 Crop?</a:t>
            </a:r>
          </a:p>
        </p:txBody>
      </p:sp>
    </p:spTree>
    <p:extLst>
      <p:ext uri="{BB962C8B-B14F-4D97-AF65-F5344CB8AC3E}">
        <p14:creationId xmlns:p14="http://schemas.microsoft.com/office/powerpoint/2010/main" val="16990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1755"/>
            <a:ext cx="12192000" cy="12192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Questions before we go out?</a:t>
            </a:r>
          </a:p>
        </p:txBody>
      </p:sp>
    </p:spTree>
    <p:extLst>
      <p:ext uri="{BB962C8B-B14F-4D97-AF65-F5344CB8AC3E}">
        <p14:creationId xmlns:p14="http://schemas.microsoft.com/office/powerpoint/2010/main" val="41496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555" y="-238898"/>
            <a:ext cx="10058402" cy="1219200"/>
          </a:xfrm>
        </p:spPr>
        <p:txBody>
          <a:bodyPr/>
          <a:lstStyle/>
          <a:p>
            <a:r>
              <a:rPr lang="en-US" dirty="0"/>
              <a:t>What is Geocaching?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33" y="2699435"/>
            <a:ext cx="4660084" cy="422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Geocaching is an outdoor treasure hunting game that uses a GPS to guide you. You navigate to a geocache and then try to find it at that location.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5" y="0"/>
            <a:ext cx="5147256" cy="6863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5" y="0"/>
            <a:ext cx="5147255" cy="686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43" y="1276865"/>
            <a:ext cx="5864180" cy="439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3301" y="857875"/>
            <a:ext cx="6863008" cy="5147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60" y="-1"/>
            <a:ext cx="5171689" cy="68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0"/>
            <a:ext cx="10058402" cy="1219200"/>
          </a:xfrm>
        </p:spPr>
        <p:txBody>
          <a:bodyPr>
            <a:normAutofit/>
          </a:bodyPr>
          <a:lstStyle/>
          <a:p>
            <a:r>
              <a:rPr lang="en-US" sz="4000" dirty="0"/>
              <a:t>What is GPS?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09" y="1283043"/>
            <a:ext cx="6381791" cy="51054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3800" dirty="0">
                <a:solidFill>
                  <a:srgbClr val="FF0000"/>
                </a:solidFill>
              </a:rPr>
              <a:t>Global Positioning System (GPS)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Device that finds your location on the planet to within 8-20 feet. 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You use GPS to navigate from place to place, or to mark a specific spot. 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A GPS receives signals from satellites and uses those to guide you.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88" y="0"/>
            <a:ext cx="4734011" cy="3550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09" y="3767634"/>
            <a:ext cx="4187567" cy="2692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04" y="466181"/>
            <a:ext cx="3079576" cy="592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03" y="0"/>
            <a:ext cx="10058402" cy="947351"/>
          </a:xfrm>
        </p:spPr>
        <p:txBody>
          <a:bodyPr/>
          <a:lstStyle/>
          <a:p>
            <a:r>
              <a:rPr lang="en-US" dirty="0"/>
              <a:t>So how do you geocache?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232" y="1120346"/>
            <a:ext cx="7447006" cy="49293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</a:rPr>
              <a:t>6 steps: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1) </a:t>
            </a:r>
            <a:r>
              <a:rPr lang="en-US" sz="2400" dirty="0"/>
              <a:t>Register for a </a:t>
            </a:r>
            <a:r>
              <a:rPr lang="en-US" sz="2400" b="1" dirty="0"/>
              <a:t>free</a:t>
            </a:r>
            <a:r>
              <a:rPr lang="en-US" sz="2400" dirty="0"/>
              <a:t> Basic Membership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      (or a premium membership - $30/</a:t>
            </a:r>
            <a:r>
              <a:rPr lang="en-US" sz="2400" dirty="0" err="1"/>
              <a:t>yr</a:t>
            </a:r>
            <a:r>
              <a:rPr lang="en-US" sz="2400" dirty="0"/>
              <a:t>).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2) </a:t>
            </a:r>
            <a:r>
              <a:rPr lang="en-US" sz="2400" dirty="0"/>
              <a:t>Download the Geocaching app.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3) </a:t>
            </a:r>
            <a:r>
              <a:rPr lang="en-US" sz="2400" dirty="0"/>
              <a:t>Use the map on your phone to find 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      your location.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4) </a:t>
            </a:r>
            <a:r>
              <a:rPr lang="en-US" sz="2400" dirty="0"/>
              <a:t>Choose a geocache from the list and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      click on it.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5) </a:t>
            </a:r>
            <a:r>
              <a:rPr lang="en-US" sz="2400" dirty="0"/>
              <a:t>Use your phone GPS to guide you to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      the hidden geocache.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2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      Bonus step: swap items….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200" dirty="0"/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6) </a:t>
            </a:r>
            <a:r>
              <a:rPr lang="en-US" sz="2400" dirty="0"/>
              <a:t>Sign the logbook and return the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      geocache to its original location.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2" y="0"/>
            <a:ext cx="385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5" y="0"/>
            <a:ext cx="3855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079" y="-148282"/>
            <a:ext cx="10058402" cy="1219200"/>
          </a:xfrm>
        </p:spPr>
        <p:txBody>
          <a:bodyPr/>
          <a:lstStyle/>
          <a:p>
            <a:r>
              <a:rPr lang="en-US" dirty="0"/>
              <a:t>What are the rules?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1892" y="1276865"/>
            <a:ext cx="9481751" cy="42291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1) </a:t>
            </a:r>
            <a:r>
              <a:rPr lang="en-US" dirty="0"/>
              <a:t>If you take something from the geocache ("cache"),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    leave something of like value.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2) </a:t>
            </a:r>
            <a:r>
              <a:rPr lang="en-US" dirty="0"/>
              <a:t>Log your visit in the logbook.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3) </a:t>
            </a:r>
            <a:r>
              <a:rPr lang="en-US" dirty="0"/>
              <a:t>Log your visit in the app.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sz="3600" dirty="0">
                <a:solidFill>
                  <a:schemeClr val="tx2"/>
                </a:solidFill>
              </a:rPr>
              <a:t>What do I need?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</a:pPr>
            <a:r>
              <a:rPr lang="en-US" sz="2400" dirty="0"/>
              <a:t>A GPS or a GPS-enabled phone so that you can navigate to the cache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A </a:t>
            </a:r>
            <a:r>
              <a:rPr lang="en-US" sz="2400" dirty="0">
                <a:hlinkClick r:id="rId2" tooltip="Geocaching.com Membership"/>
              </a:rPr>
              <a:t>geocaching.com membership</a:t>
            </a:r>
            <a:r>
              <a:rPr lang="en-US" sz="2400" dirty="0"/>
              <a:t> (basic or premium)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0"/>
            <a:ext cx="2880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89" y="164755"/>
            <a:ext cx="10719962" cy="988541"/>
          </a:xfrm>
        </p:spPr>
        <p:txBody>
          <a:bodyPr/>
          <a:lstStyle/>
          <a:p>
            <a:r>
              <a:rPr lang="en-US" dirty="0"/>
              <a:t>Where are geocaches located?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3296"/>
            <a:ext cx="7776521" cy="3718354"/>
          </a:xfrm>
        </p:spPr>
        <p:txBody>
          <a:bodyPr>
            <a:noAutofit/>
          </a:bodyPr>
          <a:lstStyle/>
          <a:p>
            <a:pPr lvl="2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</a:rPr>
              <a:t>EVERYWHERE!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Geocaches are all over the world. </a:t>
            </a:r>
          </a:p>
          <a:p>
            <a:pPr lvl="3">
              <a:spcBef>
                <a:spcPts val="0"/>
              </a:spcBef>
            </a:pPr>
            <a:r>
              <a:rPr lang="en-US" sz="2400" dirty="0"/>
              <a:t>Parks, hiking trails, street signs, road sides, on/in/under bridges, cemeteries, businesses, and on and on and on….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sz="3600" dirty="0">
                <a:solidFill>
                  <a:schemeClr val="tx2"/>
                </a:solidFill>
              </a:rPr>
              <a:t>Are there different types of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  geocaches?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</a:rPr>
              <a:t>Yes! </a:t>
            </a:r>
          </a:p>
          <a:p>
            <a:pPr lvl="3">
              <a:spcBef>
                <a:spcPts val="0"/>
              </a:spcBef>
            </a:pPr>
            <a:r>
              <a:rPr lang="en-US" sz="2200" dirty="0"/>
              <a:t>Over a dozen different "types".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6453" y="321791"/>
            <a:ext cx="4278575" cy="728018"/>
          </a:xfrm>
        </p:spPr>
        <p:txBody>
          <a:bodyPr/>
          <a:lstStyle/>
          <a:p>
            <a:r>
              <a:rPr lang="en-US" dirty="0"/>
              <a:t>Geocache Types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09537" y="1804086"/>
            <a:ext cx="9700582" cy="505391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</a:rPr>
              <a:t>Traditional Geocache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Original type and most straightforward. Container at the </a:t>
            </a:r>
            <a:r>
              <a:rPr lang="en-US" sz="2400" b="1" dirty="0"/>
              <a:t>given</a:t>
            </a:r>
            <a:r>
              <a:rPr lang="en-US" sz="2400" dirty="0"/>
              <a:t> coordinates. Different sizes, but will have a logbook. May have items for trade (SWAG).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</a:rPr>
              <a:t>Multi-Cache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Two or more “stages”, final location being a container with a logbook inside. Find first stage and you get a clue to the second stage, and so on….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486" y="1904426"/>
            <a:ext cx="1513572" cy="149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445" y="3738661"/>
            <a:ext cx="1491654" cy="14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waypoint for a multi-cache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navigate to the given coordinates and find the marker</a:t>
            </a:r>
          </a:p>
          <a:p>
            <a:r>
              <a:rPr lang="en-US" dirty="0"/>
              <a:t>Use the information given to move to the next stage</a:t>
            </a:r>
          </a:p>
          <a:p>
            <a:pPr lvl="1"/>
            <a:r>
              <a:rPr lang="en-US" dirty="0"/>
              <a:t>Clues that you use to put together to get the new coordinates</a:t>
            </a:r>
          </a:p>
          <a:p>
            <a:pPr lvl="2"/>
            <a:r>
              <a:rPr lang="en-US" dirty="0"/>
              <a:t>Ex. dates on a tombstone are used to complete the next coordinates </a:t>
            </a:r>
          </a:p>
          <a:p>
            <a:pPr lvl="1"/>
            <a:r>
              <a:rPr lang="en-US" dirty="0"/>
              <a:t>Clues that lead you to new given coordinates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64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079"/>
            <a:ext cx="5385732" cy="858414"/>
          </a:xfrm>
        </p:spPr>
        <p:txBody>
          <a:bodyPr/>
          <a:lstStyle/>
          <a:p>
            <a:pPr algn="ctr"/>
            <a:r>
              <a:rPr lang="en-US" dirty="0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358" y="1171967"/>
            <a:ext cx="9235257" cy="56036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What kind of cache am I looking at?</a:t>
            </a:r>
          </a:p>
          <a:p>
            <a:pPr lvl="1"/>
            <a:r>
              <a:rPr lang="en-US" sz="2400" dirty="0"/>
              <a:t>Cache Type:</a:t>
            </a:r>
          </a:p>
          <a:p>
            <a:pPr lvl="1"/>
            <a:r>
              <a:rPr lang="en-US" sz="2400" dirty="0"/>
              <a:t>Difficulty Rating: 1-5</a:t>
            </a:r>
          </a:p>
          <a:p>
            <a:pPr lvl="1"/>
            <a:r>
              <a:rPr lang="en-US" sz="2400" dirty="0"/>
              <a:t>Cache Size: Micro to Unknown</a:t>
            </a:r>
          </a:p>
          <a:p>
            <a:pPr lvl="1"/>
            <a:r>
              <a:rPr lang="en-US" sz="2400" dirty="0"/>
              <a:t>Have other </a:t>
            </a:r>
            <a:r>
              <a:rPr lang="en-US" sz="2400" dirty="0" err="1"/>
              <a:t>cachers</a:t>
            </a:r>
            <a:r>
              <a:rPr lang="en-US" sz="2400" dirty="0"/>
              <a:t> found it recently? 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2"/>
                </a:solidFill>
              </a:rPr>
              <a:t>What does a geocache look like?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Vary in size and appearance. Everything from   large, clear plastic containers to fake rocks with secret compartments. </a:t>
            </a:r>
          </a:p>
        </p:txBody>
      </p:sp>
      <p:pic>
        <p:nvPicPr>
          <p:cNvPr id="2057" name="Picture 9" descr="Watch Video">
            <a:hlinkClick r:id="rId2" tooltip="Watch Video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389220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ditional Cach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894931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ifficulty: 1 Sta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89629650"/>
            <a:ext cx="5810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gular Cache Siz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9766175"/>
            <a:ext cx="4286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Large Cache Siz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389766175"/>
            <a:ext cx="4286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miley Face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0" y="389902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ifficulty: 1 Sta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17" y="2358793"/>
            <a:ext cx="1208030" cy="2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gular Cache Siz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67" y="2890758"/>
            <a:ext cx="835579" cy="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3422593"/>
            <a:ext cx="261224" cy="261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3450" y="3410767"/>
            <a:ext cx="284876" cy="284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86" y="154072"/>
            <a:ext cx="3693079" cy="27698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6110" y="1617090"/>
            <a:ext cx="533207" cy="533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83" y="2616244"/>
            <a:ext cx="3181317" cy="4241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812" y="2169958"/>
            <a:ext cx="3176595" cy="423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70904" y="3128859"/>
            <a:ext cx="4241756" cy="32039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01" y="-63405"/>
            <a:ext cx="3983046" cy="29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927</TotalTime>
  <Words>911</Words>
  <Application>Microsoft Office PowerPoint</Application>
  <PresentationFormat>Widescreen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Segoe Print</vt:lpstr>
      <vt:lpstr>Nature Illustration 16x9</vt:lpstr>
      <vt:lpstr>Geocaching: Fun With Forests Around Us</vt:lpstr>
      <vt:lpstr>What is Geocaching?</vt:lpstr>
      <vt:lpstr>What is GPS?</vt:lpstr>
      <vt:lpstr>So how do you geocache?</vt:lpstr>
      <vt:lpstr>What are the rules?</vt:lpstr>
      <vt:lpstr>Where are geocaches located?</vt:lpstr>
      <vt:lpstr>Geocache Types</vt:lpstr>
      <vt:lpstr>Adding a waypoint for a multi-cache</vt:lpstr>
      <vt:lpstr>Getting Started</vt:lpstr>
      <vt:lpstr>Getting Started</vt:lpstr>
      <vt:lpstr>Getting Started</vt:lpstr>
      <vt:lpstr>Trackables</vt:lpstr>
      <vt:lpstr>Acronyms, terminology, icons….</vt:lpstr>
      <vt:lpstr>Forests and Forestry in Mississippi</vt:lpstr>
      <vt:lpstr>Parts of a Tree</vt:lpstr>
      <vt:lpstr>Leaves </vt:lpstr>
      <vt:lpstr>Methods of Reproduction</vt:lpstr>
      <vt:lpstr>Mississippi Forests and Forest Industry</vt:lpstr>
      <vt:lpstr>Questions before we go out?</vt:lpstr>
    </vt:vector>
  </TitlesOfParts>
  <Company>MSU-ES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Self, Brady</dc:creator>
  <cp:lastModifiedBy>Self, Brady</cp:lastModifiedBy>
  <cp:revision>100</cp:revision>
  <dcterms:created xsi:type="dcterms:W3CDTF">2019-06-10T20:29:23Z</dcterms:created>
  <dcterms:modified xsi:type="dcterms:W3CDTF">2020-01-16T22:29:18Z</dcterms:modified>
</cp:coreProperties>
</file>